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7" r:id="rId11"/>
    <p:sldId id="266" r:id="rId12"/>
    <p:sldId id="268" r:id="rId13"/>
    <p:sldId id="273" r:id="rId14"/>
    <p:sldId id="269" r:id="rId15"/>
    <p:sldId id="270" r:id="rId16"/>
    <p:sldId id="272" r:id="rId17"/>
    <p:sldId id="275" r:id="rId18"/>
    <p:sldId id="274" r:id="rId19"/>
    <p:sldId id="276" r:id="rId20"/>
    <p:sldId id="277" r:id="rId21"/>
    <p:sldId id="283" r:id="rId22"/>
    <p:sldId id="278" r:id="rId23"/>
    <p:sldId id="279" r:id="rId24"/>
    <p:sldId id="280" r:id="rId25"/>
    <p:sldId id="281" r:id="rId26"/>
    <p:sldId id="282" r:id="rId27"/>
    <p:sldId id="284" r:id="rId28"/>
    <p:sldId id="265" r:id="rId29"/>
  </p:sldIdLst>
  <p:sldSz cx="9144000" cy="5143500" type="screen16x9"/>
  <p:notesSz cx="6858000" cy="9144000"/>
  <p:embeddedFontLst>
    <p:embeddedFont>
      <p:font typeface="Helvetica Neue" panose="02000503000000020004" pitchFamily="2" charset="0"/>
      <p:regular r:id="rId31"/>
      <p:bold r:id="rId32"/>
      <p:italic r:id="rId33"/>
      <p:boldItalic r:id="rId34"/>
    </p:embeddedFont>
    <p:embeddedFont>
      <p:font typeface="Helvetica Neue Light" panose="02000403000000020004"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CFF"/>
    <a:srgbClr val="EEFF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4"/>
    <p:restoredTop sz="94718"/>
  </p:normalViewPr>
  <p:slideViewPr>
    <p:cSldViewPr snapToGrid="0">
      <p:cViewPr>
        <p:scale>
          <a:sx n="115" d="100"/>
          <a:sy n="115" d="100"/>
        </p:scale>
        <p:origin x="1464" y="8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7cc32eb978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7cc32eb978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C9E9F528-0A55-91A6-96AE-858AB208BD3D}"/>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D899C488-E043-0E8B-8CB6-05BC276FF7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46F7ED60-DF0A-F463-BBF3-27D85D3F177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96268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177B9D06-36FA-DB6E-D087-118B2438D156}"/>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219D11A4-7629-CEEB-D4FE-53A745CCE7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78E9B833-584B-08AC-BAB5-63C03170985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51754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527632ED-2A40-B50A-A386-782E3C2C152E}"/>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5AEB28A3-AF2C-651D-6720-7BE60FFBE1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DFD5AC3F-486F-B29C-AAA7-420BA79DFD2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88380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D373C9FF-AEAD-EC63-4609-BA44CBA5B7B9}"/>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2B7F0655-410D-4DB8-E5FA-954F846543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F907F302-A204-A08F-26F3-68824C231D0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016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8BC74A3-07FC-241D-A807-6639A0356585}"/>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7CA4A499-3D1A-6F16-7FD6-732298256F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B0AFAD9A-70B7-EE74-EF83-92C78DEFBB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0493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BE9DC23D-7CD2-528F-A917-85BBD1B93F16}"/>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82A2C32D-A0C2-A4BB-7812-DAB83CC67F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14FB6913-F3AC-EABB-E7FB-7C87F6B839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6072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CC70025-F6D9-E85B-FDB2-261C87D00D7F}"/>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5A1A8F5D-4820-1C4B-734E-B5D191EA62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F3393083-3179-F8D8-219E-D0C78D8D9F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6760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AB5DF3AD-AE25-EAED-0F79-4694374A7256}"/>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73029576-B546-9B41-A063-6EEEF9DBB7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3F117D29-AE58-274A-225D-E4D41A4994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82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DCABF3C-7001-F9F4-EDBF-87D6C900E637}"/>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A31B5702-9D36-CDA7-D841-268CC75C75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41FC2F6A-0AF2-6E1F-C61C-C7A0A8112EA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1755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AB771B43-2B58-428F-2183-CE4D37986C7D}"/>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C1482AE8-FA13-C4B2-1405-E7FFB90351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B33E942C-0398-86DD-3AFB-20C1C1324C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2531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7cc32eb97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EA58952F-E08C-3411-2B39-31B32AFE05E4}"/>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BD87A507-A82A-F6B7-167F-CD86899BAF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A6DD9ABF-A722-9AA8-902E-BF081D2966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0737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B7B32543-355B-F307-A512-68C4E25F4E25}"/>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E87C37D9-7EEF-4CA5-76DD-5E1B8E9777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AA774B8F-D8F9-5454-93A0-F82A42F1E4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0396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7C4F41B5-75A6-7F21-DB2F-8F6192B1BEBC}"/>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77281572-4AE4-C851-8B35-E4993CC248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61AAB516-0298-C559-CEEA-220D2EFA15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2071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0540EEE9-5268-9547-C13E-2E4E30C4FF39}"/>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3920F276-C447-A2B6-8421-1EA3595C80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23030F5B-4B85-414D-0A68-8EA42713C9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6828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B1CC3652-D42D-7912-6292-C86454AF34CA}"/>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A30DC692-D203-3C1B-E688-1535713654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AFC56F5C-561D-C96C-877A-1B29CCB2C18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5048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882B10B3-EE6D-266F-9DFC-B6EE40FF13CD}"/>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5095CCBF-A8CF-0B00-69AE-53AA754501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3280AF68-A3E5-B329-000F-DAECB908A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8145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FC540BCB-B507-A92B-7EF8-D79A50E64C73}"/>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7616B1F9-D7EF-6337-19FB-78789CD93C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D7026340-DBA7-D634-9004-06F7406EDE3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424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AF26ADC7-9A06-A538-4962-7A3D8C852612}"/>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2DFC27E7-A3E2-5A5A-60D1-03110F8932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F8369CB4-ED4F-82D7-44D0-5C484CC930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031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F1A03C11-CE1C-9DB9-404C-E884AA187F8F}"/>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9FDDE721-DF32-D5C7-69C3-95A661CB3A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EF4841E9-A084-AE28-EBFA-A14384E0EC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3570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BBD2CFC8-BE65-664F-0314-DC304FAE3005}"/>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9D7B614D-D1FD-F5D4-4849-5EC8FF36AD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095794EC-825B-54CB-164B-77DCA11651C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0360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C7EEB501-BCB8-25B3-2117-06AB7E58E188}"/>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F1986DE4-3D4E-0A3F-2A63-A371AF7349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349FC9D8-D0CE-4DC9-ADD6-3F76D0B578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0872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665CCE7E-F4AD-EEA0-9CFF-4AE3123448DB}"/>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0F747B15-2CEF-7E19-C76F-7288670F6C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26CBD245-2B87-9372-0C19-212DA38DA7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41399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C6236F4C-5856-AF70-3970-F0C1F2CA1FAD}"/>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A9CE30F8-2C37-A079-E066-11C60B64A1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613B802E-B91F-9667-8070-03BE2234DD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5522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a:extLst>
            <a:ext uri="{FF2B5EF4-FFF2-40B4-BE49-F238E27FC236}">
              <a16:creationId xmlns:a16="http://schemas.microsoft.com/office/drawing/2014/main" id="{3008BBA7-66DA-7EC6-2909-A3564F61DCC4}"/>
            </a:ext>
          </a:extLst>
        </p:cNvPr>
        <p:cNvGrpSpPr/>
        <p:nvPr/>
      </p:nvGrpSpPr>
      <p:grpSpPr>
        <a:xfrm>
          <a:off x="0" y="0"/>
          <a:ext cx="0" cy="0"/>
          <a:chOff x="0" y="0"/>
          <a:chExt cx="0" cy="0"/>
        </a:xfrm>
      </p:grpSpPr>
      <p:sp>
        <p:nvSpPr>
          <p:cNvPr id="62" name="Google Shape;62;g37cc32eb978_8_0:notes">
            <a:extLst>
              <a:ext uri="{FF2B5EF4-FFF2-40B4-BE49-F238E27FC236}">
                <a16:creationId xmlns:a16="http://schemas.microsoft.com/office/drawing/2014/main" id="{83C98151-BBA9-9266-24D1-A8A53C65C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7cc32eb978_8_0:notes">
            <a:extLst>
              <a:ext uri="{FF2B5EF4-FFF2-40B4-BE49-F238E27FC236}">
                <a16:creationId xmlns:a16="http://schemas.microsoft.com/office/drawing/2014/main" id="{B4B138FC-E6CE-8E28-5CF1-772E0B9C11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0428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3000"/>
              <a:buNone/>
              <a:defRPr sz="3000"/>
            </a:lvl1pPr>
            <a:lvl2pPr lvl="1" algn="ctr">
              <a:spcBef>
                <a:spcPts val="0"/>
              </a:spcBef>
              <a:spcAft>
                <a:spcPts val="0"/>
              </a:spcAft>
              <a:buSzPts val="3000"/>
              <a:buNone/>
              <a:defRPr sz="3000"/>
            </a:lvl2pPr>
            <a:lvl3pPr lvl="2" algn="ctr">
              <a:spcBef>
                <a:spcPts val="0"/>
              </a:spcBef>
              <a:spcAft>
                <a:spcPts val="0"/>
              </a:spcAft>
              <a:buSzPts val="3000"/>
              <a:buNone/>
              <a:defRPr sz="3000"/>
            </a:lvl3pPr>
            <a:lvl4pPr lvl="3" algn="ctr">
              <a:spcBef>
                <a:spcPts val="0"/>
              </a:spcBef>
              <a:spcAft>
                <a:spcPts val="0"/>
              </a:spcAft>
              <a:buSzPts val="3000"/>
              <a:buNone/>
              <a:defRPr sz="3000"/>
            </a:lvl4pPr>
            <a:lvl5pPr lvl="4" algn="ctr">
              <a:spcBef>
                <a:spcPts val="0"/>
              </a:spcBef>
              <a:spcAft>
                <a:spcPts val="0"/>
              </a:spcAft>
              <a:buSzPts val="3000"/>
              <a:buNone/>
              <a:defRPr sz="3000"/>
            </a:lvl5pPr>
            <a:lvl6pPr lvl="5" algn="ctr">
              <a:spcBef>
                <a:spcPts val="0"/>
              </a:spcBef>
              <a:spcAft>
                <a:spcPts val="0"/>
              </a:spcAft>
              <a:buSzPts val="3000"/>
              <a:buNone/>
              <a:defRPr sz="3000"/>
            </a:lvl6pPr>
            <a:lvl7pPr lvl="6" algn="ctr">
              <a:spcBef>
                <a:spcPts val="0"/>
              </a:spcBef>
              <a:spcAft>
                <a:spcPts val="0"/>
              </a:spcAft>
              <a:buSzPts val="3000"/>
              <a:buNone/>
              <a:defRPr sz="3000"/>
            </a:lvl7pPr>
            <a:lvl8pPr lvl="7" algn="ctr">
              <a:spcBef>
                <a:spcPts val="0"/>
              </a:spcBef>
              <a:spcAft>
                <a:spcPts val="0"/>
              </a:spcAft>
              <a:buSzPts val="3000"/>
              <a:buNone/>
              <a:defRPr sz="3000"/>
            </a:lvl8pPr>
            <a:lvl9pPr lvl="8" algn="ctr">
              <a:spcBef>
                <a:spcPts val="0"/>
              </a:spcBef>
              <a:spcAft>
                <a:spcPts val="0"/>
              </a:spcAft>
              <a:buSzPts val="3000"/>
              <a:buNone/>
              <a:defRPr sz="3000"/>
            </a:lvl9pPr>
          </a:lstStyle>
          <a:p>
            <a:endParaRPr/>
          </a:p>
        </p:txBody>
      </p:sp>
      <p:sp>
        <p:nvSpPr>
          <p:cNvPr id="16" name="Google Shape;16;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i="1"/>
            </a:lvl1pPr>
            <a:lvl2pPr lvl="1" algn="ctr">
              <a:lnSpc>
                <a:spcPct val="100000"/>
              </a:lnSpc>
              <a:spcBef>
                <a:spcPts val="0"/>
              </a:spcBef>
              <a:spcAft>
                <a:spcPts val="0"/>
              </a:spcAft>
              <a:buSzPts val="2000"/>
              <a:buNone/>
              <a:defRPr sz="2000" i="1"/>
            </a:lvl2pPr>
            <a:lvl3pPr lvl="2" algn="ctr">
              <a:lnSpc>
                <a:spcPct val="100000"/>
              </a:lnSpc>
              <a:spcBef>
                <a:spcPts val="0"/>
              </a:spcBef>
              <a:spcAft>
                <a:spcPts val="0"/>
              </a:spcAft>
              <a:buSzPts val="2000"/>
              <a:buNone/>
              <a:defRPr sz="2000" i="1"/>
            </a:lvl3pPr>
            <a:lvl4pPr lvl="3" algn="ctr">
              <a:lnSpc>
                <a:spcPct val="100000"/>
              </a:lnSpc>
              <a:spcBef>
                <a:spcPts val="0"/>
              </a:spcBef>
              <a:spcAft>
                <a:spcPts val="0"/>
              </a:spcAft>
              <a:buSzPts val="2000"/>
              <a:buNone/>
              <a:defRPr sz="2000" i="1"/>
            </a:lvl4pPr>
            <a:lvl5pPr lvl="4" algn="ctr">
              <a:lnSpc>
                <a:spcPct val="100000"/>
              </a:lnSpc>
              <a:spcBef>
                <a:spcPts val="0"/>
              </a:spcBef>
              <a:spcAft>
                <a:spcPts val="0"/>
              </a:spcAft>
              <a:buSzPts val="2000"/>
              <a:buNone/>
              <a:defRPr sz="2000" i="1"/>
            </a:lvl5pPr>
            <a:lvl6pPr lvl="5" algn="ctr">
              <a:lnSpc>
                <a:spcPct val="100000"/>
              </a:lnSpc>
              <a:spcBef>
                <a:spcPts val="0"/>
              </a:spcBef>
              <a:spcAft>
                <a:spcPts val="0"/>
              </a:spcAft>
              <a:buSzPts val="2000"/>
              <a:buNone/>
              <a:defRPr sz="2000" i="1"/>
            </a:lvl6pPr>
            <a:lvl7pPr lvl="6" algn="ctr">
              <a:lnSpc>
                <a:spcPct val="100000"/>
              </a:lnSpc>
              <a:spcBef>
                <a:spcPts val="0"/>
              </a:spcBef>
              <a:spcAft>
                <a:spcPts val="0"/>
              </a:spcAft>
              <a:buSzPts val="2000"/>
              <a:buNone/>
              <a:defRPr sz="2000" i="1"/>
            </a:lvl7pPr>
            <a:lvl8pPr lvl="7" algn="ctr">
              <a:lnSpc>
                <a:spcPct val="100000"/>
              </a:lnSpc>
              <a:spcBef>
                <a:spcPts val="0"/>
              </a:spcBef>
              <a:spcAft>
                <a:spcPts val="0"/>
              </a:spcAft>
              <a:buSzPts val="2000"/>
              <a:buNone/>
              <a:defRPr sz="2000" i="1"/>
            </a:lvl8pPr>
            <a:lvl9pPr lvl="8" algn="ctr">
              <a:lnSpc>
                <a:spcPct val="100000"/>
              </a:lnSpc>
              <a:spcBef>
                <a:spcPts val="0"/>
              </a:spcBef>
              <a:spcAft>
                <a:spcPts val="0"/>
              </a:spcAft>
              <a:buSzPts val="2000"/>
              <a:buNone/>
              <a:defRPr sz="2000" i="1"/>
            </a:lvl9pPr>
          </a:lstStyle>
          <a:p>
            <a:endParaRPr/>
          </a:p>
        </p:txBody>
      </p:sp>
      <p:sp>
        <p:nvSpPr>
          <p:cNvPr id="17" name="Google Shape;17;p2"/>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292100" algn="ctr">
              <a:spcBef>
                <a:spcPts val="0"/>
              </a:spcBef>
              <a:spcAft>
                <a:spcPts val="0"/>
              </a:spcAft>
              <a:buSzPts val="1000"/>
              <a:buChar char="○"/>
              <a:defRPr/>
            </a:lvl2pPr>
            <a:lvl3pPr marL="1371600" lvl="2" indent="-292100" algn="ctr">
              <a:spcBef>
                <a:spcPts val="0"/>
              </a:spcBef>
              <a:spcAft>
                <a:spcPts val="0"/>
              </a:spcAft>
              <a:buSzPts val="1000"/>
              <a:buChar char="■"/>
              <a:defRPr/>
            </a:lvl3pPr>
            <a:lvl4pPr marL="1828800" lvl="3" indent="-292100" algn="ctr">
              <a:spcBef>
                <a:spcPts val="0"/>
              </a:spcBef>
              <a:spcAft>
                <a:spcPts val="0"/>
              </a:spcAft>
              <a:buSzPts val="1000"/>
              <a:buChar char="●"/>
              <a:defRPr/>
            </a:lvl4pPr>
            <a:lvl5pPr marL="2286000" lvl="4" indent="-292100" algn="ctr">
              <a:spcBef>
                <a:spcPts val="0"/>
              </a:spcBef>
              <a:spcAft>
                <a:spcPts val="0"/>
              </a:spcAft>
              <a:buSzPts val="1000"/>
              <a:buChar char="○"/>
              <a:defRPr/>
            </a:lvl5pPr>
            <a:lvl6pPr marL="2743200" lvl="5" indent="-292100" algn="ctr">
              <a:spcBef>
                <a:spcPts val="0"/>
              </a:spcBef>
              <a:spcAft>
                <a:spcPts val="0"/>
              </a:spcAft>
              <a:buSzPts val="1000"/>
              <a:buChar char="■"/>
              <a:defRPr/>
            </a:lvl6pPr>
            <a:lvl7pPr marL="3200400" lvl="6" indent="-292100" algn="ctr">
              <a:spcBef>
                <a:spcPts val="0"/>
              </a:spcBef>
              <a:spcAft>
                <a:spcPts val="0"/>
              </a:spcAft>
              <a:buSzPts val="1000"/>
              <a:buChar char="●"/>
              <a:defRPr/>
            </a:lvl7pPr>
            <a:lvl8pPr marL="3657600" lvl="7" indent="-292100" algn="ctr">
              <a:spcBef>
                <a:spcPts val="0"/>
              </a:spcBef>
              <a:spcAft>
                <a:spcPts val="0"/>
              </a:spcAft>
              <a:buSzPts val="1000"/>
              <a:buChar char="○"/>
              <a:defRPr/>
            </a:lvl8pPr>
            <a:lvl9pPr marL="4114800" lvl="8" indent="-292100" algn="ctr">
              <a:spcBef>
                <a:spcPts val="0"/>
              </a:spcBef>
              <a:spcAft>
                <a:spcPts val="0"/>
              </a:spcAft>
              <a:buSzPts val="1000"/>
              <a:buChar char="■"/>
              <a:defRPr/>
            </a:lvl9pPr>
          </a:lstStyle>
          <a:p>
            <a:endParaRPr/>
          </a:p>
        </p:txBody>
      </p:sp>
      <p:sp>
        <p:nvSpPr>
          <p:cNvPr id="52" name="Google Shape;52;p11"/>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24" name="Google Shape;24;p4"/>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2" name="Google Shape;32;p6"/>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6" name="Google Shape;36;p7"/>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292100">
              <a:spcBef>
                <a:spcPts val="0"/>
              </a:spcBef>
              <a:spcAft>
                <a:spcPts val="0"/>
              </a:spcAft>
              <a:buSzPts val="1000"/>
              <a:buChar char="○"/>
              <a:defRPr/>
            </a:lvl2pPr>
            <a:lvl3pPr marL="1371600" lvl="2" indent="-292100">
              <a:spcBef>
                <a:spcPts val="0"/>
              </a:spcBef>
              <a:spcAft>
                <a:spcPts val="0"/>
              </a:spcAft>
              <a:buSzPts val="1000"/>
              <a:buChar char="■"/>
              <a:defRPr/>
            </a:lvl3pPr>
            <a:lvl4pPr marL="1828800" lvl="3" indent="-292100">
              <a:spcBef>
                <a:spcPts val="0"/>
              </a:spcBef>
              <a:spcAft>
                <a:spcPts val="0"/>
              </a:spcAft>
              <a:buSzPts val="1000"/>
              <a:buChar char="●"/>
              <a:defRPr/>
            </a:lvl4pPr>
            <a:lvl5pPr marL="2286000" lvl="4" indent="-292100">
              <a:spcBef>
                <a:spcPts val="0"/>
              </a:spcBef>
              <a:spcAft>
                <a:spcPts val="0"/>
              </a:spcAft>
              <a:buSzPts val="1000"/>
              <a:buChar char="○"/>
              <a:defRPr/>
            </a:lvl5pPr>
            <a:lvl6pPr marL="2743200" lvl="5" indent="-292100">
              <a:spcBef>
                <a:spcPts val="0"/>
              </a:spcBef>
              <a:spcAft>
                <a:spcPts val="0"/>
              </a:spcAft>
              <a:buSzPts val="1000"/>
              <a:buChar char="■"/>
              <a:defRPr/>
            </a:lvl6pPr>
            <a:lvl7pPr marL="3200400" lvl="6" indent="-292100">
              <a:spcBef>
                <a:spcPts val="0"/>
              </a:spcBef>
              <a:spcAft>
                <a:spcPts val="0"/>
              </a:spcAft>
              <a:buSzPts val="1000"/>
              <a:buChar char="●"/>
              <a:defRPr/>
            </a:lvl7pPr>
            <a:lvl8pPr marL="3657600" lvl="7" indent="-292100">
              <a:spcBef>
                <a:spcPts val="0"/>
              </a:spcBef>
              <a:spcAft>
                <a:spcPts val="0"/>
              </a:spcAft>
              <a:buSzPts val="1000"/>
              <a:buChar char="○"/>
              <a:defRPr/>
            </a:lvl8pPr>
            <a:lvl9pPr marL="4114800" lvl="8" indent="-292100">
              <a:spcBef>
                <a:spcPts val="0"/>
              </a:spcBef>
              <a:spcAft>
                <a:spcPts val="0"/>
              </a:spcAft>
              <a:buSzPts val="1000"/>
              <a:buChar char="■"/>
              <a:defRPr/>
            </a:lvl9pPr>
          </a:lstStyle>
          <a:p>
            <a:endParaRPr/>
          </a:p>
        </p:txBody>
      </p:sp>
      <p:sp>
        <p:nvSpPr>
          <p:cNvPr id="45" name="Google Shape;45;p9"/>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48" name="Google Shape;48;p10"/>
          <p:cNvSpPr txBox="1">
            <a:spLocks noGrp="1"/>
          </p:cNvSpPr>
          <p:nvPr>
            <p:ph type="sldNum" idx="12"/>
          </p:nvPr>
        </p:nvSpPr>
        <p:spPr>
          <a:xfrm>
            <a:off x="8472458" y="479597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0" y="4843120"/>
            <a:ext cx="9144000" cy="3102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Light"/>
              <a:ea typeface="Helvetica Neue Light"/>
              <a:cs typeface="Helvetica Neue Light"/>
              <a:sym typeface="Helvetica Neue Light"/>
            </a:endParaRPr>
          </a:p>
        </p:txBody>
      </p:sp>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1pPr>
            <a:lvl2pPr lvl="1">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2pPr>
            <a:lvl3pPr lvl="2">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3pPr>
            <a:lvl4pPr lvl="3">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4pPr>
            <a:lvl5pPr lvl="4">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5pPr>
            <a:lvl6pPr lvl="5">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6pPr>
            <a:lvl7pPr lvl="6">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7pPr>
            <a:lvl8pPr lvl="7">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8pPr>
            <a:lvl9pPr lvl="8">
              <a:spcBef>
                <a:spcPts val="0"/>
              </a:spcBef>
              <a:spcAft>
                <a:spcPts val="0"/>
              </a:spcAft>
              <a:buClr>
                <a:schemeClr val="dk1"/>
              </a:buClr>
              <a:buSzPts val="2000"/>
              <a:buFont typeface="Helvetica Neue"/>
              <a:buNone/>
              <a:defRPr sz="2000" b="1">
                <a:solidFill>
                  <a:schemeClr val="dk1"/>
                </a:solidFill>
                <a:latin typeface="Helvetica Neue"/>
                <a:ea typeface="Helvetica Neue"/>
                <a:cs typeface="Helvetica Neue"/>
                <a:sym typeface="Helvetica Neue"/>
              </a:defRPr>
            </a:lvl9pPr>
          </a:lstStyle>
          <a:p>
            <a:endParaRPr dirty="0"/>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7500">
              <a:lnSpc>
                <a:spcPct val="115000"/>
              </a:lnSpc>
              <a:spcBef>
                <a:spcPts val="0"/>
              </a:spcBef>
              <a:spcAft>
                <a:spcPts val="0"/>
              </a:spcAft>
              <a:buClr>
                <a:schemeClr val="dk1"/>
              </a:buClr>
              <a:buSzPts val="1400"/>
              <a:buFont typeface="Helvetica Neue Light"/>
              <a:buChar char="●"/>
              <a:defRPr>
                <a:solidFill>
                  <a:schemeClr val="dk1"/>
                </a:solidFill>
                <a:latin typeface="Helvetica Neue Light"/>
                <a:ea typeface="Helvetica Neue Light"/>
                <a:cs typeface="Helvetica Neue Light"/>
                <a:sym typeface="Helvetica Neue Light"/>
              </a:defRPr>
            </a:lvl1pPr>
            <a:lvl2pPr marL="914400" lvl="1"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2pPr>
            <a:lvl3pPr marL="1371600" lvl="2"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3pPr>
            <a:lvl4pPr marL="1828800" lvl="3"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4pPr>
            <a:lvl5pPr marL="2286000" lvl="4"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5pPr>
            <a:lvl6pPr marL="2743200" lvl="5"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6pPr>
            <a:lvl7pPr marL="3200400" lvl="6"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7pPr>
            <a:lvl8pPr marL="3657600" lvl="7"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8pPr>
            <a:lvl9pPr marL="4114800" lvl="8" indent="-292100">
              <a:lnSpc>
                <a:spcPct val="115000"/>
              </a:lnSpc>
              <a:spcBef>
                <a:spcPts val="0"/>
              </a:spcBef>
              <a:spcAft>
                <a:spcPts val="0"/>
              </a:spcAft>
              <a:buClr>
                <a:schemeClr val="dk1"/>
              </a:buClr>
              <a:buSzPts val="1000"/>
              <a:buFont typeface="Helvetica Neue Light"/>
              <a:buChar char="■"/>
              <a:defRPr sz="1000">
                <a:solidFill>
                  <a:schemeClr val="dk1"/>
                </a:solidFill>
                <a:latin typeface="Helvetica Neue Light"/>
                <a:ea typeface="Helvetica Neue Light"/>
                <a:cs typeface="Helvetica Neue Light"/>
                <a:sym typeface="Helvetica Neue Light"/>
              </a:defRPr>
            </a:lvl9pPr>
          </a:lstStyle>
          <a:p>
            <a:endParaRPr dirty="0"/>
          </a:p>
        </p:txBody>
      </p:sp>
      <p:sp>
        <p:nvSpPr>
          <p:cNvPr id="9" name="Google Shape;9;p1"/>
          <p:cNvSpPr txBox="1">
            <a:spLocks noGrp="1"/>
          </p:cNvSpPr>
          <p:nvPr>
            <p:ph type="sldNum" idx="12"/>
          </p:nvPr>
        </p:nvSpPr>
        <p:spPr>
          <a:xfrm>
            <a:off x="8472458" y="479597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10" name="Google Shape;10;p1"/>
          <p:cNvSpPr/>
          <p:nvPr/>
        </p:nvSpPr>
        <p:spPr>
          <a:xfrm>
            <a:off x="0" y="0"/>
            <a:ext cx="9144000" cy="3102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elvetica Neue Light"/>
              <a:ea typeface="Helvetica Neue Light"/>
              <a:cs typeface="Helvetica Neue Light"/>
              <a:sym typeface="Helvetica Neue Light"/>
            </a:endParaRPr>
          </a:p>
        </p:txBody>
      </p:sp>
      <p:sp>
        <p:nvSpPr>
          <p:cNvPr id="11" name="Google Shape;11;p1"/>
          <p:cNvSpPr txBox="1"/>
          <p:nvPr/>
        </p:nvSpPr>
        <p:spPr>
          <a:xfrm>
            <a:off x="406339" y="4851979"/>
            <a:ext cx="3909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solidFill>
                  <a:srgbClr val="FFFFFF"/>
                </a:solidFill>
                <a:latin typeface="Helvetica Neue Light"/>
                <a:ea typeface="Helvetica Neue Light"/>
                <a:cs typeface="Helvetica Neue Light"/>
                <a:sym typeface="Helvetica Neue Light"/>
              </a:rPr>
              <a:t>Digital Structures | Natasha K. Hirt</a:t>
            </a:r>
            <a:endParaRPr sz="800">
              <a:solidFill>
                <a:srgbClr val="FFFFFF"/>
              </a:solidFill>
              <a:latin typeface="Helvetica Neue Light"/>
              <a:ea typeface="Helvetica Neue Light"/>
              <a:cs typeface="Helvetica Neue Light"/>
              <a:sym typeface="Helvetica Neue Light"/>
            </a:endParaRPr>
          </a:p>
        </p:txBody>
      </p:sp>
      <p:pic>
        <p:nvPicPr>
          <p:cNvPr id="12" name="Google Shape;12;p1"/>
          <p:cNvPicPr preferRelativeResize="0"/>
          <p:nvPr/>
        </p:nvPicPr>
        <p:blipFill>
          <a:blip r:embed="rId13">
            <a:alphaModFix/>
          </a:blip>
          <a:stretch>
            <a:fillRect/>
          </a:stretch>
        </p:blipFill>
        <p:spPr>
          <a:xfrm>
            <a:off x="118838" y="4922268"/>
            <a:ext cx="272150" cy="156348"/>
          </a:xfrm>
          <a:prstGeom prst="rect">
            <a:avLst/>
          </a:prstGeom>
          <a:noFill/>
          <a:ln>
            <a:noFill/>
          </a:ln>
        </p:spPr>
      </p:pic>
      <p:sp>
        <p:nvSpPr>
          <p:cNvPr id="13" name="Google Shape;13;p1"/>
          <p:cNvSpPr txBox="1"/>
          <p:nvPr/>
        </p:nvSpPr>
        <p:spPr>
          <a:xfrm>
            <a:off x="45351" y="-4200"/>
            <a:ext cx="7026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b="1" dirty="0">
                <a:solidFill>
                  <a:srgbClr val="FFFFFF"/>
                </a:solidFill>
                <a:latin typeface="Helvetica Neue"/>
                <a:ea typeface="Helvetica Neue"/>
                <a:cs typeface="Helvetica Neue"/>
                <a:sym typeface="Helvetica Neue"/>
              </a:rPr>
              <a:t>Algorithm Engineering: </a:t>
            </a:r>
            <a:r>
              <a:rPr lang="en-GB" sz="800" dirty="0">
                <a:solidFill>
                  <a:srgbClr val="FFFFFF"/>
                </a:solidFill>
                <a:latin typeface="Helvetica Neue Light"/>
                <a:ea typeface="Helvetica Neue Light"/>
                <a:cs typeface="Helvetica Neue Light"/>
                <a:sym typeface="Helvetica Neue Light"/>
              </a:rPr>
              <a:t>Cache-Efficient Fork-Processing </a:t>
            </a:r>
            <a:r>
              <a:rPr lang="en-GB" sz="800" b="0" dirty="0">
                <a:solidFill>
                  <a:srgbClr val="FFFFFF"/>
                </a:solidFill>
                <a:latin typeface="Helvetica Neue Light"/>
                <a:ea typeface="Helvetica Neue Light"/>
                <a:cs typeface="Helvetica Neue Light"/>
                <a:sym typeface="Helvetica Neue Light"/>
              </a:rPr>
              <a:t>Patterns on Large Graphs</a:t>
            </a:r>
            <a:endParaRPr sz="800" b="1" dirty="0">
              <a:solidFill>
                <a:srgbClr val="FFFFFF"/>
              </a:solidFill>
              <a:latin typeface="Helvetica Neue"/>
              <a:ea typeface="Helvetica Neue"/>
              <a:cs typeface="Helvetica Neue"/>
              <a:sym typeface="Helvetica Neue"/>
            </a:endParaRPr>
          </a:p>
          <a:p>
            <a:pPr marL="0" lvl="0" indent="0" algn="l" rtl="0">
              <a:spcBef>
                <a:spcPts val="0"/>
              </a:spcBef>
              <a:spcAft>
                <a:spcPts val="0"/>
              </a:spcAft>
              <a:buNone/>
            </a:pPr>
            <a:endParaRPr sz="800" b="1" dirty="0">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hyperlink" Target="https://dl.acm.org/doi/full/10.1145/3650035" TargetMode="External"/><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r>
              <a:rPr lang="en-US" sz="2000" dirty="0"/>
              <a:t>Cache-Efficient Fork-Processing Patterns on Large Graphs</a:t>
            </a:r>
          </a:p>
        </p:txBody>
      </p:sp>
      <p:sp>
        <p:nvSpPr>
          <p:cNvPr id="60" name="Google Shape;60;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500"/>
              <a:t>Paper Review // 6.5060 Algorithm Engineering</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BF10E75C-F0AA-77FD-1DAC-F44BC00A1F63}"/>
            </a:ext>
          </a:extLst>
        </p:cNvPr>
        <p:cNvGrpSpPr/>
        <p:nvPr/>
      </p:nvGrpSpPr>
      <p:grpSpPr>
        <a:xfrm>
          <a:off x="0" y="0"/>
          <a:ext cx="0" cy="0"/>
          <a:chOff x="0" y="0"/>
          <a:chExt cx="0" cy="0"/>
        </a:xfrm>
      </p:grpSpPr>
      <p:sp>
        <p:nvSpPr>
          <p:cNvPr id="43" name="Freeform 42">
            <a:extLst>
              <a:ext uri="{FF2B5EF4-FFF2-40B4-BE49-F238E27FC236}">
                <a16:creationId xmlns:a16="http://schemas.microsoft.com/office/drawing/2014/main" id="{7A5EC50E-D4D3-AD4C-88CC-183AE5D2FE3B}"/>
              </a:ext>
            </a:extLst>
          </p:cNvPr>
          <p:cNvSpPr/>
          <p:nvPr/>
        </p:nvSpPr>
        <p:spPr>
          <a:xfrm>
            <a:off x="6751732" y="2184675"/>
            <a:ext cx="2105591" cy="672207"/>
          </a:xfrm>
          <a:custGeom>
            <a:avLst/>
            <a:gdLst>
              <a:gd name="connsiteX0" fmla="*/ 0 w 2105591"/>
              <a:gd name="connsiteY0" fmla="*/ 128510 h 672207"/>
              <a:gd name="connsiteX1" fmla="*/ 370703 w 2105591"/>
              <a:gd name="connsiteY1" fmla="*/ 454728 h 672207"/>
              <a:gd name="connsiteX2" fmla="*/ 889686 w 2105591"/>
              <a:gd name="connsiteY2" fmla="*/ 271848 h 672207"/>
              <a:gd name="connsiteX3" fmla="*/ 1571779 w 2105591"/>
              <a:gd name="connsiteY3" fmla="*/ 0 h 672207"/>
              <a:gd name="connsiteX4" fmla="*/ 2105591 w 2105591"/>
              <a:gd name="connsiteY4" fmla="*/ 523926 h 672207"/>
              <a:gd name="connsiteX5" fmla="*/ 1463040 w 2105591"/>
              <a:gd name="connsiteY5" fmla="*/ 543697 h 672207"/>
              <a:gd name="connsiteX6" fmla="*/ 1566837 w 2105591"/>
              <a:gd name="connsiteY6" fmla="*/ 4942 h 672207"/>
              <a:gd name="connsiteX7" fmla="*/ 820489 w 2105591"/>
              <a:gd name="connsiteY7" fmla="*/ 672207 h 672207"/>
              <a:gd name="connsiteX8" fmla="*/ 884744 w 2105591"/>
              <a:gd name="connsiteY8" fmla="*/ 271848 h 672207"/>
              <a:gd name="connsiteX9" fmla="*/ 884744 w 2105591"/>
              <a:gd name="connsiteY9" fmla="*/ 271848 h 672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5591" h="672207">
                <a:moveTo>
                  <a:pt x="0" y="128510"/>
                </a:moveTo>
                <a:lnTo>
                  <a:pt x="370703" y="454728"/>
                </a:lnTo>
                <a:lnTo>
                  <a:pt x="889686" y="271848"/>
                </a:lnTo>
                <a:lnTo>
                  <a:pt x="1571779" y="0"/>
                </a:lnTo>
                <a:lnTo>
                  <a:pt x="2105591" y="523926"/>
                </a:lnTo>
                <a:lnTo>
                  <a:pt x="1463040" y="543697"/>
                </a:lnTo>
                <a:lnTo>
                  <a:pt x="1566837" y="4942"/>
                </a:lnTo>
                <a:lnTo>
                  <a:pt x="820489" y="672207"/>
                </a:lnTo>
                <a:lnTo>
                  <a:pt x="884744" y="271848"/>
                </a:lnTo>
                <a:lnTo>
                  <a:pt x="884744" y="271848"/>
                </a:ln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dirty="0"/>
          </a:p>
        </p:txBody>
      </p:sp>
      <p:sp>
        <p:nvSpPr>
          <p:cNvPr id="65" name="Google Shape;65;p14">
            <a:extLst>
              <a:ext uri="{FF2B5EF4-FFF2-40B4-BE49-F238E27FC236}">
                <a16:creationId xmlns:a16="http://schemas.microsoft.com/office/drawing/2014/main" id="{8D261DF0-0932-6893-06F7-334B90704128}"/>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err="1"/>
              <a:t>ForkGraph</a:t>
            </a:r>
            <a:r>
              <a:rPr lang="en-GB" sz="1800" dirty="0"/>
              <a:t> </a:t>
            </a:r>
            <a:r>
              <a:rPr lang="en-GB" sz="1800" b="0" dirty="0"/>
              <a:t>(à la </a:t>
            </a:r>
            <a:r>
              <a:rPr lang="en-GB" sz="1800" b="0" dirty="0" err="1"/>
              <a:t>Ligra</a:t>
            </a:r>
            <a:r>
              <a:rPr lang="en-GB" sz="1800" b="0" dirty="0"/>
              <a:t>)</a:t>
            </a:r>
            <a:endParaRPr sz="1600" b="0" dirty="0"/>
          </a:p>
        </p:txBody>
      </p:sp>
      <p:sp>
        <p:nvSpPr>
          <p:cNvPr id="2" name="Rectangle 1">
            <a:extLst>
              <a:ext uri="{FF2B5EF4-FFF2-40B4-BE49-F238E27FC236}">
                <a16:creationId xmlns:a16="http://schemas.microsoft.com/office/drawing/2014/main" id="{D878D2C5-7394-D551-9E01-DE2FD045AED7}"/>
              </a:ext>
            </a:extLst>
          </p:cNvPr>
          <p:cNvSpPr/>
          <p:nvPr/>
        </p:nvSpPr>
        <p:spPr>
          <a:xfrm>
            <a:off x="409671" y="1538923"/>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FA8D36D-BF7D-6260-9101-B5317FA9FFEB}"/>
              </a:ext>
            </a:extLst>
          </p:cNvPr>
          <p:cNvSpPr/>
          <p:nvPr/>
        </p:nvSpPr>
        <p:spPr>
          <a:xfrm>
            <a:off x="409671" y="2151684"/>
            <a:ext cx="581731" cy="12246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43D6C-D20D-6983-03DB-EAA6FC17A374}"/>
              </a:ext>
            </a:extLst>
          </p:cNvPr>
          <p:cNvSpPr/>
          <p:nvPr/>
        </p:nvSpPr>
        <p:spPr>
          <a:xfrm>
            <a:off x="1781271" y="1538923"/>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F73C59-08EF-64E7-25B9-7AE5620E5130}"/>
              </a:ext>
            </a:extLst>
          </p:cNvPr>
          <p:cNvSpPr/>
          <p:nvPr/>
        </p:nvSpPr>
        <p:spPr>
          <a:xfrm>
            <a:off x="3152871" y="1538923"/>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6CD9598-C444-B782-FA3C-FFA876CE4AA5}"/>
              </a:ext>
            </a:extLst>
          </p:cNvPr>
          <p:cNvSpPr/>
          <p:nvPr/>
        </p:nvSpPr>
        <p:spPr>
          <a:xfrm>
            <a:off x="4524471" y="1538923"/>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FB0D93F-17AD-396E-5E7B-7731B94A466A}"/>
              </a:ext>
            </a:extLst>
          </p:cNvPr>
          <p:cNvSpPr txBox="1"/>
          <p:nvPr/>
        </p:nvSpPr>
        <p:spPr>
          <a:xfrm>
            <a:off x="311700" y="1219557"/>
            <a:ext cx="4193777" cy="307777"/>
          </a:xfrm>
          <a:prstGeom prst="rect">
            <a:avLst/>
          </a:prstGeom>
          <a:noFill/>
        </p:spPr>
        <p:txBody>
          <a:bodyPr wrap="none" rtlCol="0">
            <a:spAutoFit/>
          </a:bodyPr>
          <a:lstStyle/>
          <a:p>
            <a:r>
              <a:rPr lang="en-US" dirty="0"/>
              <a:t>1. Full graph </a:t>
            </a:r>
            <a:r>
              <a:rPr lang="en-US" i="1" dirty="0"/>
              <a:t>G</a:t>
            </a:r>
            <a:r>
              <a:rPr lang="en-US" dirty="0"/>
              <a:t> is partitioned into LLC-size chunks</a:t>
            </a:r>
          </a:p>
        </p:txBody>
      </p:sp>
      <p:sp>
        <p:nvSpPr>
          <p:cNvPr id="13" name="TextBox 12">
            <a:extLst>
              <a:ext uri="{FF2B5EF4-FFF2-40B4-BE49-F238E27FC236}">
                <a16:creationId xmlns:a16="http://schemas.microsoft.com/office/drawing/2014/main" id="{260EE29C-77CC-C46C-6B8D-CE3C5CB7164D}"/>
              </a:ext>
            </a:extLst>
          </p:cNvPr>
          <p:cNvSpPr txBox="1"/>
          <p:nvPr/>
        </p:nvSpPr>
        <p:spPr>
          <a:xfrm>
            <a:off x="311700" y="1829157"/>
            <a:ext cx="5546711" cy="307777"/>
          </a:xfrm>
          <a:prstGeom prst="rect">
            <a:avLst/>
          </a:prstGeom>
          <a:noFill/>
        </p:spPr>
        <p:txBody>
          <a:bodyPr wrap="none" rtlCol="0">
            <a:spAutoFit/>
          </a:bodyPr>
          <a:lstStyle/>
          <a:p>
            <a:r>
              <a:rPr lang="en-US" dirty="0"/>
              <a:t>2. Each partition is associated with a buffer for storing its operations</a:t>
            </a:r>
          </a:p>
        </p:txBody>
      </p:sp>
      <p:sp>
        <p:nvSpPr>
          <p:cNvPr id="16" name="Rectangle 15">
            <a:extLst>
              <a:ext uri="{FF2B5EF4-FFF2-40B4-BE49-F238E27FC236}">
                <a16:creationId xmlns:a16="http://schemas.microsoft.com/office/drawing/2014/main" id="{24C949A7-2533-C044-CD42-E5CCC0803F19}"/>
              </a:ext>
            </a:extLst>
          </p:cNvPr>
          <p:cNvSpPr/>
          <p:nvPr/>
        </p:nvSpPr>
        <p:spPr>
          <a:xfrm>
            <a:off x="1781271" y="2151684"/>
            <a:ext cx="581731" cy="12246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0BE7BE5-E198-897B-AD00-8C13CC9C327E}"/>
              </a:ext>
            </a:extLst>
          </p:cNvPr>
          <p:cNvSpPr/>
          <p:nvPr/>
        </p:nvSpPr>
        <p:spPr>
          <a:xfrm>
            <a:off x="3148058" y="2151684"/>
            <a:ext cx="581731" cy="12246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033D333-B568-2DB8-5CC3-F36ABA24367B}"/>
              </a:ext>
            </a:extLst>
          </p:cNvPr>
          <p:cNvSpPr/>
          <p:nvPr/>
        </p:nvSpPr>
        <p:spPr>
          <a:xfrm>
            <a:off x="4519658" y="2151684"/>
            <a:ext cx="581731" cy="12246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CBAB66B-C524-24BB-A23F-7B4C32DA2C24}"/>
              </a:ext>
            </a:extLst>
          </p:cNvPr>
          <p:cNvSpPr txBox="1"/>
          <p:nvPr/>
        </p:nvSpPr>
        <p:spPr>
          <a:xfrm>
            <a:off x="700536" y="2356306"/>
            <a:ext cx="5472973" cy="430887"/>
          </a:xfrm>
          <a:prstGeom prst="rect">
            <a:avLst/>
          </a:prstGeom>
          <a:noFill/>
        </p:spPr>
        <p:txBody>
          <a:bodyPr wrap="none" rtlCol="0">
            <a:spAutoFit/>
          </a:bodyPr>
          <a:lstStyle/>
          <a:p>
            <a:pPr marL="171450" indent="-171450">
              <a:buFont typeface="Arial" panose="020B0604020202020204" pitchFamily="34" charset="0"/>
              <a:buChar char="•"/>
            </a:pPr>
            <a:r>
              <a:rPr lang="en-US" sz="1100" dirty="0"/>
              <a:t>Operations from different queries are buffered by partition and executed in a batch</a:t>
            </a:r>
          </a:p>
          <a:p>
            <a:pPr marL="171450" indent="-171450">
              <a:buFont typeface="Arial" panose="020B0604020202020204" pitchFamily="34" charset="0"/>
              <a:buChar char="•"/>
            </a:pPr>
            <a:r>
              <a:rPr lang="en-US" sz="1100" dirty="0"/>
              <a:t>Naturally reduces LLC misses because each partition fits into cache</a:t>
            </a:r>
          </a:p>
        </p:txBody>
      </p:sp>
      <p:sp>
        <p:nvSpPr>
          <p:cNvPr id="20" name="TextBox 19">
            <a:extLst>
              <a:ext uri="{FF2B5EF4-FFF2-40B4-BE49-F238E27FC236}">
                <a16:creationId xmlns:a16="http://schemas.microsoft.com/office/drawing/2014/main" id="{F5C95173-1665-610C-D4BD-DA68DE837203}"/>
              </a:ext>
            </a:extLst>
          </p:cNvPr>
          <p:cNvSpPr txBox="1"/>
          <p:nvPr/>
        </p:nvSpPr>
        <p:spPr>
          <a:xfrm>
            <a:off x="1093422" y="3184062"/>
            <a:ext cx="1375698" cy="307777"/>
          </a:xfrm>
          <a:prstGeom prst="rect">
            <a:avLst/>
          </a:prstGeom>
          <a:noFill/>
        </p:spPr>
        <p:txBody>
          <a:bodyPr wrap="none" rtlCol="0">
            <a:spAutoFit/>
          </a:bodyPr>
          <a:lstStyle/>
          <a:p>
            <a:r>
              <a:rPr lang="en-US" b="1" dirty="0"/>
              <a:t>Consolidation</a:t>
            </a:r>
          </a:p>
        </p:txBody>
      </p:sp>
      <p:sp>
        <p:nvSpPr>
          <p:cNvPr id="21" name="TextBox 20">
            <a:extLst>
              <a:ext uri="{FF2B5EF4-FFF2-40B4-BE49-F238E27FC236}">
                <a16:creationId xmlns:a16="http://schemas.microsoft.com/office/drawing/2014/main" id="{F205B0A9-18D7-492F-F6CE-3675B180E890}"/>
              </a:ext>
            </a:extLst>
          </p:cNvPr>
          <p:cNvSpPr txBox="1"/>
          <p:nvPr/>
        </p:nvSpPr>
        <p:spPr>
          <a:xfrm>
            <a:off x="243336" y="3474986"/>
            <a:ext cx="3292889" cy="600164"/>
          </a:xfrm>
          <a:prstGeom prst="rect">
            <a:avLst/>
          </a:prstGeom>
          <a:noFill/>
        </p:spPr>
        <p:txBody>
          <a:bodyPr wrap="none" rtlCol="0">
            <a:spAutoFit/>
          </a:bodyPr>
          <a:lstStyle/>
          <a:p>
            <a:pPr marL="171450" indent="-171450">
              <a:buFont typeface="Arial" panose="020B0604020202020204" pitchFamily="34" charset="0"/>
              <a:buChar char="•"/>
            </a:pPr>
            <a:r>
              <a:rPr lang="en-US" sz="1100" dirty="0"/>
              <a:t>Operations from different queries are adjacent</a:t>
            </a:r>
            <a:br>
              <a:rPr lang="en-US" sz="1100" dirty="0"/>
            </a:br>
            <a:r>
              <a:rPr lang="en-US" sz="1100" dirty="0"/>
              <a:t>in the buffer and can be run without atomics</a:t>
            </a:r>
          </a:p>
          <a:p>
            <a:pPr marL="171450" indent="-171450">
              <a:buFont typeface="Arial" panose="020B0604020202020204" pitchFamily="34" charset="0"/>
              <a:buChar char="•"/>
            </a:pPr>
            <a:r>
              <a:rPr lang="en-US" sz="1100" dirty="0"/>
              <a:t>Queries can be sorted to prevent redundancies</a:t>
            </a:r>
          </a:p>
        </p:txBody>
      </p:sp>
      <p:sp>
        <p:nvSpPr>
          <p:cNvPr id="22" name="TextBox 21">
            <a:extLst>
              <a:ext uri="{FF2B5EF4-FFF2-40B4-BE49-F238E27FC236}">
                <a16:creationId xmlns:a16="http://schemas.microsoft.com/office/drawing/2014/main" id="{EACDCD6D-86C4-0B2C-761E-BBAABA28D2D3}"/>
              </a:ext>
            </a:extLst>
          </p:cNvPr>
          <p:cNvSpPr txBox="1"/>
          <p:nvPr/>
        </p:nvSpPr>
        <p:spPr>
          <a:xfrm>
            <a:off x="3933899" y="3096513"/>
            <a:ext cx="1346844" cy="307777"/>
          </a:xfrm>
          <a:prstGeom prst="rect">
            <a:avLst/>
          </a:prstGeom>
          <a:noFill/>
        </p:spPr>
        <p:txBody>
          <a:bodyPr wrap="none" rtlCol="0">
            <a:spAutoFit/>
          </a:bodyPr>
          <a:lstStyle/>
          <a:p>
            <a:r>
              <a:rPr lang="en-US" b="1" dirty="0"/>
              <a:t>Intra-partition</a:t>
            </a:r>
          </a:p>
        </p:txBody>
      </p:sp>
      <p:sp>
        <p:nvSpPr>
          <p:cNvPr id="23" name="TextBox 22">
            <a:extLst>
              <a:ext uri="{FF2B5EF4-FFF2-40B4-BE49-F238E27FC236}">
                <a16:creationId xmlns:a16="http://schemas.microsoft.com/office/drawing/2014/main" id="{5213EAE6-1998-5F3C-0099-E4EB1DAA2F96}"/>
              </a:ext>
            </a:extLst>
          </p:cNvPr>
          <p:cNvSpPr txBox="1"/>
          <p:nvPr/>
        </p:nvSpPr>
        <p:spPr>
          <a:xfrm>
            <a:off x="3589652" y="3416620"/>
            <a:ext cx="2583858"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t>Sequential implementations for multiple simultaneous operations</a:t>
            </a:r>
          </a:p>
          <a:p>
            <a:pPr marL="171450" indent="-171450">
              <a:buFont typeface="Arial" panose="020B0604020202020204" pitchFamily="34" charset="0"/>
              <a:buChar char="•"/>
            </a:pPr>
            <a:r>
              <a:rPr lang="en-US" sz="1100" dirty="0"/>
              <a:t>One-thread per buffered operation (effectively inter-query)</a:t>
            </a:r>
          </a:p>
        </p:txBody>
      </p:sp>
      <p:sp>
        <p:nvSpPr>
          <p:cNvPr id="24" name="TextBox 23">
            <a:extLst>
              <a:ext uri="{FF2B5EF4-FFF2-40B4-BE49-F238E27FC236}">
                <a16:creationId xmlns:a16="http://schemas.microsoft.com/office/drawing/2014/main" id="{8ED0E73D-8B55-EBE6-86CF-60B232AA67E2}"/>
              </a:ext>
            </a:extLst>
          </p:cNvPr>
          <p:cNvSpPr txBox="1"/>
          <p:nvPr/>
        </p:nvSpPr>
        <p:spPr>
          <a:xfrm>
            <a:off x="6734433" y="3184062"/>
            <a:ext cx="1346844" cy="307777"/>
          </a:xfrm>
          <a:prstGeom prst="rect">
            <a:avLst/>
          </a:prstGeom>
          <a:noFill/>
        </p:spPr>
        <p:txBody>
          <a:bodyPr wrap="none" rtlCol="0">
            <a:spAutoFit/>
          </a:bodyPr>
          <a:lstStyle/>
          <a:p>
            <a:r>
              <a:rPr lang="en-US" b="1" dirty="0"/>
              <a:t>Inter-partition</a:t>
            </a:r>
          </a:p>
        </p:txBody>
      </p:sp>
      <p:cxnSp>
        <p:nvCxnSpPr>
          <p:cNvPr id="26" name="Straight Arrow Connector 25">
            <a:extLst>
              <a:ext uri="{FF2B5EF4-FFF2-40B4-BE49-F238E27FC236}">
                <a16:creationId xmlns:a16="http://schemas.microsoft.com/office/drawing/2014/main" id="{381FE471-8D8A-7188-274F-C4BB39725690}"/>
              </a:ext>
            </a:extLst>
          </p:cNvPr>
          <p:cNvCxnSpPr>
            <a:endCxn id="20" idx="0"/>
          </p:cNvCxnSpPr>
          <p:nvPr/>
        </p:nvCxnSpPr>
        <p:spPr>
          <a:xfrm flipH="1">
            <a:off x="1781271" y="2859932"/>
            <a:ext cx="108509" cy="3241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630E708-9056-1003-BE03-7DA0B23AAF36}"/>
              </a:ext>
            </a:extLst>
          </p:cNvPr>
          <p:cNvCxnSpPr>
            <a:endCxn id="22" idx="0"/>
          </p:cNvCxnSpPr>
          <p:nvPr/>
        </p:nvCxnSpPr>
        <p:spPr>
          <a:xfrm>
            <a:off x="4289898" y="2859932"/>
            <a:ext cx="317423" cy="236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Freeform 28">
            <a:extLst>
              <a:ext uri="{FF2B5EF4-FFF2-40B4-BE49-F238E27FC236}">
                <a16:creationId xmlns:a16="http://schemas.microsoft.com/office/drawing/2014/main" id="{F61BCD2E-51CA-7A56-3F7E-148F52F34CF6}"/>
              </a:ext>
            </a:extLst>
          </p:cNvPr>
          <p:cNvSpPr/>
          <p:nvPr/>
        </p:nvSpPr>
        <p:spPr>
          <a:xfrm>
            <a:off x="1789889" y="4143983"/>
            <a:ext cx="2889115" cy="311285"/>
          </a:xfrm>
          <a:custGeom>
            <a:avLst/>
            <a:gdLst>
              <a:gd name="connsiteX0" fmla="*/ 2889115 w 2889115"/>
              <a:gd name="connsiteY0" fmla="*/ 68094 h 311285"/>
              <a:gd name="connsiteX1" fmla="*/ 2889115 w 2889115"/>
              <a:gd name="connsiteY1" fmla="*/ 311285 h 311285"/>
              <a:gd name="connsiteX2" fmla="*/ 0 w 2889115"/>
              <a:gd name="connsiteY2" fmla="*/ 311285 h 311285"/>
              <a:gd name="connsiteX3" fmla="*/ 0 w 2889115"/>
              <a:gd name="connsiteY3" fmla="*/ 0 h 311285"/>
              <a:gd name="connsiteX4" fmla="*/ 0 w 2889115"/>
              <a:gd name="connsiteY4" fmla="*/ 0 h 3112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115" h="311285">
                <a:moveTo>
                  <a:pt x="2889115" y="68094"/>
                </a:moveTo>
                <a:lnTo>
                  <a:pt x="2889115" y="311285"/>
                </a:lnTo>
                <a:lnTo>
                  <a:pt x="0" y="311285"/>
                </a:lnTo>
                <a:lnTo>
                  <a:pt x="0" y="0"/>
                </a:lnTo>
                <a:lnTo>
                  <a:pt x="0" y="0"/>
                </a:lnTo>
              </a:path>
            </a:pathLst>
          </a:custGeom>
          <a:noFill/>
          <a:ln w="9525">
            <a:prstDash val="sysDot"/>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812F383-1F51-D35F-549F-CC16DA25E01A}"/>
              </a:ext>
            </a:extLst>
          </p:cNvPr>
          <p:cNvSpPr txBox="1"/>
          <p:nvPr/>
        </p:nvSpPr>
        <p:spPr>
          <a:xfrm>
            <a:off x="6173509" y="3522668"/>
            <a:ext cx="2583858" cy="769441"/>
          </a:xfrm>
          <a:prstGeom prst="rect">
            <a:avLst/>
          </a:prstGeom>
          <a:noFill/>
        </p:spPr>
        <p:txBody>
          <a:bodyPr wrap="square" rtlCol="0">
            <a:spAutoFit/>
          </a:bodyPr>
          <a:lstStyle/>
          <a:p>
            <a:pPr marL="171450" indent="-171450">
              <a:buFont typeface="Arial" panose="020B0604020202020204" pitchFamily="34" charset="0"/>
              <a:buChar char="•"/>
            </a:pPr>
            <a:r>
              <a:rPr lang="en-US" sz="1100" dirty="0"/>
              <a:t>Need to decide which partitions to query in which order </a:t>
            </a:r>
          </a:p>
          <a:p>
            <a:pPr marL="171450" indent="-171450">
              <a:buFont typeface="Arial" panose="020B0604020202020204" pitchFamily="34" charset="0"/>
              <a:buChar char="•"/>
            </a:pPr>
            <a:r>
              <a:rPr lang="en-US" sz="1100" dirty="0"/>
              <a:t>Minimize redundant work across partitions</a:t>
            </a:r>
          </a:p>
        </p:txBody>
      </p:sp>
      <p:cxnSp>
        <p:nvCxnSpPr>
          <p:cNvPr id="31" name="Straight Arrow Connector 30">
            <a:extLst>
              <a:ext uri="{FF2B5EF4-FFF2-40B4-BE49-F238E27FC236}">
                <a16:creationId xmlns:a16="http://schemas.microsoft.com/office/drawing/2014/main" id="{D1A60A5F-D37D-4593-18FF-3F56065D21E0}"/>
              </a:ext>
            </a:extLst>
          </p:cNvPr>
          <p:cNvCxnSpPr>
            <a:cxnSpLocks/>
            <a:endCxn id="24" idx="1"/>
          </p:cNvCxnSpPr>
          <p:nvPr/>
        </p:nvCxnSpPr>
        <p:spPr>
          <a:xfrm>
            <a:off x="5875507" y="2704290"/>
            <a:ext cx="858926" cy="633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Left Brace 32">
            <a:extLst>
              <a:ext uri="{FF2B5EF4-FFF2-40B4-BE49-F238E27FC236}">
                <a16:creationId xmlns:a16="http://schemas.microsoft.com/office/drawing/2014/main" id="{76C92793-064C-DFCA-181C-32C6FFC8AF2D}"/>
              </a:ext>
            </a:extLst>
          </p:cNvPr>
          <p:cNvSpPr/>
          <p:nvPr/>
        </p:nvSpPr>
        <p:spPr>
          <a:xfrm rot="10800000">
            <a:off x="6247312" y="1255598"/>
            <a:ext cx="202834" cy="1567636"/>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398D4630-7285-5F1F-38F7-9CDD6AC957A8}"/>
              </a:ext>
            </a:extLst>
          </p:cNvPr>
          <p:cNvSpPr txBox="1"/>
          <p:nvPr/>
        </p:nvSpPr>
        <p:spPr>
          <a:xfrm>
            <a:off x="6600599" y="1661387"/>
            <a:ext cx="2231701" cy="523220"/>
          </a:xfrm>
          <a:prstGeom prst="rect">
            <a:avLst/>
          </a:prstGeom>
          <a:noFill/>
        </p:spPr>
        <p:txBody>
          <a:bodyPr wrap="none" rtlCol="0">
            <a:spAutoFit/>
          </a:bodyPr>
          <a:lstStyle/>
          <a:p>
            <a:r>
              <a:rPr lang="en-US" dirty="0"/>
              <a:t>3. Queries are performed </a:t>
            </a:r>
            <a:br>
              <a:rPr lang="en-US" dirty="0"/>
            </a:br>
            <a:r>
              <a:rPr lang="en-US" dirty="0"/>
              <a:t>on the graph</a:t>
            </a:r>
          </a:p>
        </p:txBody>
      </p:sp>
      <p:sp>
        <p:nvSpPr>
          <p:cNvPr id="35" name="Rectangle 34">
            <a:extLst>
              <a:ext uri="{FF2B5EF4-FFF2-40B4-BE49-F238E27FC236}">
                <a16:creationId xmlns:a16="http://schemas.microsoft.com/office/drawing/2014/main" id="{50FB3212-F894-EF0B-B9E4-9B776D0A17C4}"/>
              </a:ext>
            </a:extLst>
          </p:cNvPr>
          <p:cNvSpPr/>
          <p:nvPr/>
        </p:nvSpPr>
        <p:spPr>
          <a:xfrm>
            <a:off x="6664556" y="2258688"/>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8237263-AC51-74CB-17A7-AD5F7EB59745}"/>
              </a:ext>
            </a:extLst>
          </p:cNvPr>
          <p:cNvSpPr/>
          <p:nvPr/>
        </p:nvSpPr>
        <p:spPr>
          <a:xfrm>
            <a:off x="7030316" y="2582245"/>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60DF7C-871E-2C0F-F793-331663C3869C}"/>
              </a:ext>
            </a:extLst>
          </p:cNvPr>
          <p:cNvSpPr/>
          <p:nvPr/>
        </p:nvSpPr>
        <p:spPr>
          <a:xfrm>
            <a:off x="7502041" y="2790776"/>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D0B311F-8545-672E-9688-32D7586DDE33}"/>
              </a:ext>
            </a:extLst>
          </p:cNvPr>
          <p:cNvSpPr/>
          <p:nvPr/>
        </p:nvSpPr>
        <p:spPr>
          <a:xfrm>
            <a:off x="8141663" y="2661962"/>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A498B69-757E-68A7-95B3-F80443736F72}"/>
              </a:ext>
            </a:extLst>
          </p:cNvPr>
          <p:cNvSpPr/>
          <p:nvPr/>
        </p:nvSpPr>
        <p:spPr>
          <a:xfrm>
            <a:off x="8226069" y="2136768"/>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2D855AD-2D8A-C105-D98B-82398122F950}"/>
              </a:ext>
            </a:extLst>
          </p:cNvPr>
          <p:cNvSpPr/>
          <p:nvPr/>
        </p:nvSpPr>
        <p:spPr>
          <a:xfrm>
            <a:off x="7559054" y="2390906"/>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13B7962D-C52B-284E-36EF-C9C6C70FCFF3}"/>
              </a:ext>
            </a:extLst>
          </p:cNvPr>
          <p:cNvSpPr/>
          <p:nvPr/>
        </p:nvSpPr>
        <p:spPr>
          <a:xfrm>
            <a:off x="8751263" y="2638515"/>
            <a:ext cx="15739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4088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07A8BE85-2AD3-0A0F-3AE7-953AC0ED0515}"/>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7E4A7D25-F7EF-81C8-F295-088F453B7349}"/>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Challenges with intra- and inter-partition parallelism</a:t>
            </a:r>
            <a:endParaRPr sz="1600" dirty="0"/>
          </a:p>
        </p:txBody>
      </p:sp>
      <p:pic>
        <p:nvPicPr>
          <p:cNvPr id="4" name="Picture 3">
            <a:extLst>
              <a:ext uri="{FF2B5EF4-FFF2-40B4-BE49-F238E27FC236}">
                <a16:creationId xmlns:a16="http://schemas.microsoft.com/office/drawing/2014/main" id="{1B7839CF-7FD8-366F-89CD-49599F49D642}"/>
              </a:ext>
            </a:extLst>
          </p:cNvPr>
          <p:cNvPicPr>
            <a:picLocks noChangeAspect="1"/>
          </p:cNvPicPr>
          <p:nvPr/>
        </p:nvPicPr>
        <p:blipFill>
          <a:blip r:embed="rId3"/>
          <a:stretch>
            <a:fillRect/>
          </a:stretch>
        </p:blipFill>
        <p:spPr>
          <a:xfrm>
            <a:off x="2678520" y="1160771"/>
            <a:ext cx="3786960" cy="2137601"/>
          </a:xfrm>
          <a:prstGeom prst="rect">
            <a:avLst/>
          </a:prstGeom>
        </p:spPr>
      </p:pic>
      <p:sp>
        <p:nvSpPr>
          <p:cNvPr id="7" name="TextBox 6">
            <a:extLst>
              <a:ext uri="{FF2B5EF4-FFF2-40B4-BE49-F238E27FC236}">
                <a16:creationId xmlns:a16="http://schemas.microsoft.com/office/drawing/2014/main" id="{243B082B-F1C8-BEC1-B0ED-77E29456C406}"/>
              </a:ext>
            </a:extLst>
          </p:cNvPr>
          <p:cNvSpPr txBox="1"/>
          <p:nvPr/>
        </p:nvSpPr>
        <p:spPr>
          <a:xfrm>
            <a:off x="587827" y="3441418"/>
            <a:ext cx="3984173" cy="984885"/>
          </a:xfrm>
          <a:prstGeom prst="rect">
            <a:avLst/>
          </a:prstGeom>
          <a:noFill/>
        </p:spPr>
        <p:txBody>
          <a:bodyPr wrap="square" rtlCol="0">
            <a:spAutoFit/>
          </a:bodyPr>
          <a:lstStyle/>
          <a:p>
            <a:r>
              <a:rPr lang="en-US" b="1" dirty="0"/>
              <a:t>Inter-</a:t>
            </a:r>
          </a:p>
          <a:p>
            <a:r>
              <a:rPr lang="en-US" sz="1100" b="1" dirty="0"/>
              <a:t>Multiple partitions processed independently</a:t>
            </a:r>
          </a:p>
          <a:p>
            <a:pPr marL="285750" indent="-285750">
              <a:buFont typeface="Arial" panose="020B0604020202020204" pitchFamily="34" charset="0"/>
              <a:buChar char="•"/>
            </a:pPr>
            <a:r>
              <a:rPr lang="en-US" sz="1100" dirty="0"/>
              <a:t>Poor cache-efficiency in existing GPSs</a:t>
            </a:r>
          </a:p>
          <a:p>
            <a:pPr marL="285750" indent="-285750">
              <a:buFont typeface="Arial" panose="020B0604020202020204" pitchFamily="34" charset="0"/>
              <a:buChar char="•"/>
            </a:pPr>
            <a:r>
              <a:rPr lang="en-US" sz="1100" dirty="0"/>
              <a:t>Memory-level parallelism</a:t>
            </a:r>
          </a:p>
          <a:p>
            <a:pPr marL="285750" indent="-285750">
              <a:buFont typeface="Arial" panose="020B0604020202020204" pitchFamily="34" charset="0"/>
              <a:buChar char="•"/>
            </a:pPr>
            <a:r>
              <a:rPr lang="en-US" sz="1100" dirty="0"/>
              <a:t>How to determine execution order?</a:t>
            </a:r>
          </a:p>
        </p:txBody>
      </p:sp>
      <p:sp>
        <p:nvSpPr>
          <p:cNvPr id="9" name="TextBox 8">
            <a:extLst>
              <a:ext uri="{FF2B5EF4-FFF2-40B4-BE49-F238E27FC236}">
                <a16:creationId xmlns:a16="http://schemas.microsoft.com/office/drawing/2014/main" id="{E86E5362-2FA7-D7C7-BD33-4BA7A3C21598}"/>
              </a:ext>
            </a:extLst>
          </p:cNvPr>
          <p:cNvSpPr txBox="1"/>
          <p:nvPr/>
        </p:nvSpPr>
        <p:spPr>
          <a:xfrm>
            <a:off x="4648201" y="3441418"/>
            <a:ext cx="4303294" cy="815608"/>
          </a:xfrm>
          <a:prstGeom prst="rect">
            <a:avLst/>
          </a:prstGeom>
          <a:noFill/>
        </p:spPr>
        <p:txBody>
          <a:bodyPr wrap="square" rtlCol="0">
            <a:spAutoFit/>
          </a:bodyPr>
          <a:lstStyle/>
          <a:p>
            <a:r>
              <a:rPr lang="en-US" b="1" dirty="0"/>
              <a:t>Intra-</a:t>
            </a:r>
          </a:p>
          <a:p>
            <a:r>
              <a:rPr lang="en-US" sz="1100" b="1" dirty="0"/>
              <a:t>Multiple operations running simultaneously within a partition</a:t>
            </a:r>
          </a:p>
          <a:p>
            <a:pPr marL="285750" indent="-285750">
              <a:buFont typeface="Arial" panose="020B0604020202020204" pitchFamily="34" charset="0"/>
              <a:buChar char="•"/>
            </a:pPr>
            <a:r>
              <a:rPr lang="en-US" sz="1100" dirty="0"/>
              <a:t>Requires costly synchronization</a:t>
            </a:r>
          </a:p>
          <a:p>
            <a:pPr marL="285750" indent="-285750">
              <a:buFont typeface="Arial" panose="020B0604020202020204" pitchFamily="34" charset="0"/>
              <a:buChar char="•"/>
            </a:pPr>
            <a:r>
              <a:rPr lang="en-US" sz="1100" dirty="0"/>
              <a:t>How to make work-efficient?</a:t>
            </a:r>
          </a:p>
        </p:txBody>
      </p:sp>
      <p:sp>
        <p:nvSpPr>
          <p:cNvPr id="14" name="TextBox 13">
            <a:extLst>
              <a:ext uri="{FF2B5EF4-FFF2-40B4-BE49-F238E27FC236}">
                <a16:creationId xmlns:a16="http://schemas.microsoft.com/office/drawing/2014/main" id="{7B4A5F8C-9B1B-BDE1-E222-9B344572DFD1}"/>
              </a:ext>
            </a:extLst>
          </p:cNvPr>
          <p:cNvSpPr txBox="1"/>
          <p:nvPr/>
        </p:nvSpPr>
        <p:spPr>
          <a:xfrm>
            <a:off x="6465480" y="1160771"/>
            <a:ext cx="2024913" cy="523220"/>
          </a:xfrm>
          <a:prstGeom prst="rect">
            <a:avLst/>
          </a:prstGeom>
          <a:noFill/>
        </p:spPr>
        <p:txBody>
          <a:bodyPr wrap="none" rtlCol="0">
            <a:spAutoFit/>
          </a:bodyPr>
          <a:lstStyle/>
          <a:p>
            <a:r>
              <a:rPr lang="en-US" dirty="0"/>
              <a:t>Example problem on a </a:t>
            </a:r>
          </a:p>
          <a:p>
            <a:r>
              <a:rPr lang="en-US" dirty="0"/>
              <a:t>partitioned graph</a:t>
            </a:r>
          </a:p>
        </p:txBody>
      </p:sp>
      <p:sp>
        <p:nvSpPr>
          <p:cNvPr id="15" name="TextBox 14">
            <a:extLst>
              <a:ext uri="{FF2B5EF4-FFF2-40B4-BE49-F238E27FC236}">
                <a16:creationId xmlns:a16="http://schemas.microsoft.com/office/drawing/2014/main" id="{B4B1BB08-7D17-FCBF-E8E0-30326BDC1CB2}"/>
              </a:ext>
            </a:extLst>
          </p:cNvPr>
          <p:cNvSpPr txBox="1"/>
          <p:nvPr/>
        </p:nvSpPr>
        <p:spPr>
          <a:xfrm>
            <a:off x="6741997" y="1655638"/>
            <a:ext cx="1471878" cy="338554"/>
          </a:xfrm>
          <a:prstGeom prst="rect">
            <a:avLst/>
          </a:prstGeom>
          <a:noFill/>
        </p:spPr>
        <p:txBody>
          <a:bodyPr wrap="none" rtlCol="0">
            <a:spAutoFit/>
          </a:bodyPr>
          <a:lstStyle/>
          <a:p>
            <a:r>
              <a:rPr lang="en-US" sz="800" dirty="0"/>
              <a:t>(p.s. graph partitioning done</a:t>
            </a:r>
            <a:br>
              <a:rPr lang="en-US" sz="800" dirty="0"/>
            </a:br>
            <a:r>
              <a:rPr lang="en-US" sz="800" dirty="0"/>
              <a:t>using METIS)</a:t>
            </a:r>
          </a:p>
        </p:txBody>
      </p:sp>
    </p:spTree>
    <p:extLst>
      <p:ext uri="{BB962C8B-B14F-4D97-AF65-F5344CB8AC3E}">
        <p14:creationId xmlns:p14="http://schemas.microsoft.com/office/powerpoint/2010/main" val="3278459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80A6633E-0D2D-D939-7452-7240360D5922}"/>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957F5F23-419B-059B-A965-6A2B9A92D0F0}"/>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Outstanding questions in intra- and inter-partition parallelism</a:t>
            </a:r>
            <a:endParaRPr sz="1600" dirty="0"/>
          </a:p>
        </p:txBody>
      </p:sp>
      <p:pic>
        <p:nvPicPr>
          <p:cNvPr id="4" name="Picture 3">
            <a:extLst>
              <a:ext uri="{FF2B5EF4-FFF2-40B4-BE49-F238E27FC236}">
                <a16:creationId xmlns:a16="http://schemas.microsoft.com/office/drawing/2014/main" id="{8C657A6F-2D2F-58D3-F48E-2A55FDAD9248}"/>
              </a:ext>
            </a:extLst>
          </p:cNvPr>
          <p:cNvPicPr>
            <a:picLocks noChangeAspect="1"/>
          </p:cNvPicPr>
          <p:nvPr/>
        </p:nvPicPr>
        <p:blipFill>
          <a:blip r:embed="rId3"/>
          <a:stretch>
            <a:fillRect/>
          </a:stretch>
        </p:blipFill>
        <p:spPr>
          <a:xfrm>
            <a:off x="2678520" y="1160771"/>
            <a:ext cx="3786960" cy="2137601"/>
          </a:xfrm>
          <a:prstGeom prst="rect">
            <a:avLst/>
          </a:prstGeom>
        </p:spPr>
      </p:pic>
      <p:sp>
        <p:nvSpPr>
          <p:cNvPr id="7" name="TextBox 6">
            <a:extLst>
              <a:ext uri="{FF2B5EF4-FFF2-40B4-BE49-F238E27FC236}">
                <a16:creationId xmlns:a16="http://schemas.microsoft.com/office/drawing/2014/main" id="{F921DE5A-F9CB-4D0B-C698-DCB4108821E3}"/>
              </a:ext>
            </a:extLst>
          </p:cNvPr>
          <p:cNvSpPr txBox="1"/>
          <p:nvPr/>
        </p:nvSpPr>
        <p:spPr>
          <a:xfrm>
            <a:off x="587827" y="3441418"/>
            <a:ext cx="3984173" cy="984885"/>
          </a:xfrm>
          <a:prstGeom prst="rect">
            <a:avLst/>
          </a:prstGeom>
          <a:noFill/>
        </p:spPr>
        <p:txBody>
          <a:bodyPr wrap="square" rtlCol="0">
            <a:spAutoFit/>
          </a:bodyPr>
          <a:lstStyle/>
          <a:p>
            <a:r>
              <a:rPr lang="en-US" b="1" dirty="0"/>
              <a:t>Inter-</a:t>
            </a:r>
          </a:p>
          <a:p>
            <a:r>
              <a:rPr lang="en-US" sz="1100" b="1" dirty="0"/>
              <a:t>Multiple partitions processed independently</a:t>
            </a:r>
          </a:p>
          <a:p>
            <a:pPr marL="228600" indent="-228600">
              <a:buAutoNum type="arabicPeriod"/>
            </a:pPr>
            <a:r>
              <a:rPr lang="en-US" sz="1100" dirty="0"/>
              <a:t>When to terminate processing in a given partition (yielding)</a:t>
            </a:r>
          </a:p>
          <a:p>
            <a:pPr marL="228600" indent="-228600">
              <a:buAutoNum type="arabicPeriod"/>
            </a:pPr>
            <a:r>
              <a:rPr lang="en-US" sz="1100" dirty="0"/>
              <a:t>Which partition to go to next</a:t>
            </a:r>
          </a:p>
        </p:txBody>
      </p:sp>
      <p:sp>
        <p:nvSpPr>
          <p:cNvPr id="9" name="TextBox 8">
            <a:extLst>
              <a:ext uri="{FF2B5EF4-FFF2-40B4-BE49-F238E27FC236}">
                <a16:creationId xmlns:a16="http://schemas.microsoft.com/office/drawing/2014/main" id="{5A3B62CA-F193-464D-7152-10726D9D7331}"/>
              </a:ext>
            </a:extLst>
          </p:cNvPr>
          <p:cNvSpPr txBox="1"/>
          <p:nvPr/>
        </p:nvSpPr>
        <p:spPr>
          <a:xfrm>
            <a:off x="4648201" y="3441418"/>
            <a:ext cx="4303294" cy="1154162"/>
          </a:xfrm>
          <a:prstGeom prst="rect">
            <a:avLst/>
          </a:prstGeom>
          <a:noFill/>
        </p:spPr>
        <p:txBody>
          <a:bodyPr wrap="square" rtlCol="0">
            <a:spAutoFit/>
          </a:bodyPr>
          <a:lstStyle/>
          <a:p>
            <a:r>
              <a:rPr lang="en-US" b="1" dirty="0"/>
              <a:t>Intra-</a:t>
            </a:r>
          </a:p>
          <a:p>
            <a:r>
              <a:rPr lang="en-US" sz="1100" b="1" dirty="0"/>
              <a:t>Multiple operations running simultaneously within a partition</a:t>
            </a:r>
          </a:p>
          <a:p>
            <a:pPr marL="228600" indent="-228600">
              <a:buAutoNum type="arabicPeriod"/>
            </a:pPr>
            <a:r>
              <a:rPr lang="en-US" sz="1100" dirty="0"/>
              <a:t>Work-efficient sequential implementations for multiple operations simultaneously</a:t>
            </a:r>
          </a:p>
          <a:p>
            <a:pPr marL="228600" indent="-228600">
              <a:buAutoNum type="arabicPeriod"/>
            </a:pPr>
            <a:r>
              <a:rPr lang="en-US" sz="1100" dirty="0"/>
              <a:t>Remove atomics through consolidation (query-centric) and sorting (remove redundancies by prioritizing)</a:t>
            </a:r>
          </a:p>
        </p:txBody>
      </p:sp>
      <p:sp>
        <p:nvSpPr>
          <p:cNvPr id="14" name="TextBox 13">
            <a:extLst>
              <a:ext uri="{FF2B5EF4-FFF2-40B4-BE49-F238E27FC236}">
                <a16:creationId xmlns:a16="http://schemas.microsoft.com/office/drawing/2014/main" id="{1C7A3399-EDD5-7A65-4475-B36573905825}"/>
              </a:ext>
            </a:extLst>
          </p:cNvPr>
          <p:cNvSpPr txBox="1"/>
          <p:nvPr/>
        </p:nvSpPr>
        <p:spPr>
          <a:xfrm>
            <a:off x="6465480" y="1160771"/>
            <a:ext cx="2024913" cy="523220"/>
          </a:xfrm>
          <a:prstGeom prst="rect">
            <a:avLst/>
          </a:prstGeom>
          <a:noFill/>
        </p:spPr>
        <p:txBody>
          <a:bodyPr wrap="none" rtlCol="0">
            <a:spAutoFit/>
          </a:bodyPr>
          <a:lstStyle/>
          <a:p>
            <a:r>
              <a:rPr lang="en-US" dirty="0"/>
              <a:t>Example problem on a </a:t>
            </a:r>
          </a:p>
          <a:p>
            <a:r>
              <a:rPr lang="en-US" dirty="0"/>
              <a:t>partitioned graph</a:t>
            </a:r>
          </a:p>
        </p:txBody>
      </p:sp>
      <p:sp>
        <p:nvSpPr>
          <p:cNvPr id="15" name="TextBox 14">
            <a:extLst>
              <a:ext uri="{FF2B5EF4-FFF2-40B4-BE49-F238E27FC236}">
                <a16:creationId xmlns:a16="http://schemas.microsoft.com/office/drawing/2014/main" id="{48859D77-49D4-4645-99BE-B5792CE6187F}"/>
              </a:ext>
            </a:extLst>
          </p:cNvPr>
          <p:cNvSpPr txBox="1"/>
          <p:nvPr/>
        </p:nvSpPr>
        <p:spPr>
          <a:xfrm>
            <a:off x="6741997" y="1655638"/>
            <a:ext cx="1471878" cy="338554"/>
          </a:xfrm>
          <a:prstGeom prst="rect">
            <a:avLst/>
          </a:prstGeom>
          <a:noFill/>
        </p:spPr>
        <p:txBody>
          <a:bodyPr wrap="none" rtlCol="0">
            <a:spAutoFit/>
          </a:bodyPr>
          <a:lstStyle/>
          <a:p>
            <a:r>
              <a:rPr lang="en-US" sz="800" dirty="0"/>
              <a:t>(p.s. graph partitioning done</a:t>
            </a:r>
            <a:br>
              <a:rPr lang="en-US" sz="800" dirty="0"/>
            </a:br>
            <a:r>
              <a:rPr lang="en-US" sz="800" dirty="0"/>
              <a:t>using METIS)</a:t>
            </a:r>
          </a:p>
        </p:txBody>
      </p:sp>
    </p:spTree>
    <p:extLst>
      <p:ext uri="{BB962C8B-B14F-4D97-AF65-F5344CB8AC3E}">
        <p14:creationId xmlns:p14="http://schemas.microsoft.com/office/powerpoint/2010/main" val="251678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1A92EBA5-56DA-CDFC-AD24-4DC444E66191}"/>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6DA9FD25-2112-6527-5F2C-EA2641CEE090}"/>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err="1"/>
              <a:t>ForkGraph’s</a:t>
            </a:r>
            <a:r>
              <a:rPr lang="en-GB" sz="1800" dirty="0"/>
              <a:t> approach to efficient parallelization</a:t>
            </a:r>
            <a:endParaRPr sz="1600" dirty="0"/>
          </a:p>
        </p:txBody>
      </p:sp>
      <p:sp>
        <p:nvSpPr>
          <p:cNvPr id="22" name="TextBox 21">
            <a:extLst>
              <a:ext uri="{FF2B5EF4-FFF2-40B4-BE49-F238E27FC236}">
                <a16:creationId xmlns:a16="http://schemas.microsoft.com/office/drawing/2014/main" id="{794BDE8E-0B6A-8738-5D97-D36365AE4B2B}"/>
              </a:ext>
            </a:extLst>
          </p:cNvPr>
          <p:cNvSpPr txBox="1"/>
          <p:nvPr/>
        </p:nvSpPr>
        <p:spPr>
          <a:xfrm>
            <a:off x="311700" y="1578776"/>
            <a:ext cx="8520600" cy="523220"/>
          </a:xfrm>
          <a:prstGeom prst="rect">
            <a:avLst/>
          </a:prstGeom>
          <a:noFill/>
        </p:spPr>
        <p:txBody>
          <a:bodyPr wrap="square" rtlCol="0">
            <a:spAutoFit/>
          </a:bodyPr>
          <a:lstStyle/>
          <a:p>
            <a:r>
              <a:rPr lang="en-US" dirty="0"/>
              <a:t>Parallel algorithms in existing GPS implementations require significant overhead (synchronization, locking, scheduling) and are not work efficient</a:t>
            </a:r>
          </a:p>
        </p:txBody>
      </p:sp>
      <p:sp>
        <p:nvSpPr>
          <p:cNvPr id="25" name="TextBox 24">
            <a:extLst>
              <a:ext uri="{FF2B5EF4-FFF2-40B4-BE49-F238E27FC236}">
                <a16:creationId xmlns:a16="http://schemas.microsoft.com/office/drawing/2014/main" id="{4BF60277-2953-9268-9162-8C079EFBA5A3}"/>
              </a:ext>
            </a:extLst>
          </p:cNvPr>
          <p:cNvSpPr txBox="1"/>
          <p:nvPr/>
        </p:nvSpPr>
        <p:spPr>
          <a:xfrm>
            <a:off x="311700" y="2259496"/>
            <a:ext cx="8520600" cy="307777"/>
          </a:xfrm>
          <a:prstGeom prst="rect">
            <a:avLst/>
          </a:prstGeom>
          <a:noFill/>
        </p:spPr>
        <p:txBody>
          <a:bodyPr wrap="square" rtlCol="0">
            <a:spAutoFit/>
          </a:bodyPr>
          <a:lstStyle/>
          <a:p>
            <a:r>
              <a:rPr lang="en-US" dirty="0" err="1"/>
              <a:t>ForkGraph</a:t>
            </a:r>
            <a:r>
              <a:rPr lang="en-US" dirty="0"/>
              <a:t> proposes a cache-efficient intra-partition processing method</a:t>
            </a:r>
          </a:p>
        </p:txBody>
      </p:sp>
      <p:sp>
        <p:nvSpPr>
          <p:cNvPr id="26" name="TextBox 25">
            <a:extLst>
              <a:ext uri="{FF2B5EF4-FFF2-40B4-BE49-F238E27FC236}">
                <a16:creationId xmlns:a16="http://schemas.microsoft.com/office/drawing/2014/main" id="{5DC864AE-7082-AFCB-421F-18150960947A}"/>
              </a:ext>
            </a:extLst>
          </p:cNvPr>
          <p:cNvSpPr txBox="1"/>
          <p:nvPr/>
        </p:nvSpPr>
        <p:spPr>
          <a:xfrm>
            <a:off x="311700" y="2714445"/>
            <a:ext cx="4966424" cy="307777"/>
          </a:xfrm>
          <a:prstGeom prst="rect">
            <a:avLst/>
          </a:prstGeom>
          <a:noFill/>
        </p:spPr>
        <p:txBody>
          <a:bodyPr wrap="none" rtlCol="0">
            <a:spAutoFit/>
          </a:bodyPr>
          <a:lstStyle/>
          <a:p>
            <a:r>
              <a:rPr lang="en-US" dirty="0"/>
              <a:t>Parallelism on the </a:t>
            </a:r>
            <a:r>
              <a:rPr lang="en-US" b="1" dirty="0"/>
              <a:t>level of individual queries</a:t>
            </a:r>
            <a:r>
              <a:rPr lang="en-US" dirty="0"/>
              <a:t>, not partitions</a:t>
            </a:r>
          </a:p>
        </p:txBody>
      </p:sp>
      <p:sp>
        <p:nvSpPr>
          <p:cNvPr id="28" name="TextBox 27">
            <a:extLst>
              <a:ext uri="{FF2B5EF4-FFF2-40B4-BE49-F238E27FC236}">
                <a16:creationId xmlns:a16="http://schemas.microsoft.com/office/drawing/2014/main" id="{6ACE31CD-72EB-9A62-74BB-316D96924026}"/>
              </a:ext>
            </a:extLst>
          </p:cNvPr>
          <p:cNvSpPr txBox="1"/>
          <p:nvPr/>
        </p:nvSpPr>
        <p:spPr>
          <a:xfrm>
            <a:off x="311700" y="3171645"/>
            <a:ext cx="8520600" cy="523220"/>
          </a:xfrm>
          <a:prstGeom prst="rect">
            <a:avLst/>
          </a:prstGeom>
          <a:noFill/>
        </p:spPr>
        <p:txBody>
          <a:bodyPr wrap="square" rtlCol="0">
            <a:spAutoFit/>
          </a:bodyPr>
          <a:lstStyle/>
          <a:p>
            <a:r>
              <a:rPr lang="en-US" dirty="0"/>
              <a:t>Each thread retrieves from the buffer and processes the operations of a given query sequentially using known state-of-the-art sequential algorithms</a:t>
            </a:r>
          </a:p>
        </p:txBody>
      </p:sp>
    </p:spTree>
    <p:extLst>
      <p:ext uri="{BB962C8B-B14F-4D97-AF65-F5344CB8AC3E}">
        <p14:creationId xmlns:p14="http://schemas.microsoft.com/office/powerpoint/2010/main" val="116504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0C7A9C3F-BDC8-F8A7-C0E9-DC3F80C6858A}"/>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E0B8A562-46A6-ED2D-65F4-2077214BA1F9}"/>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Execution flow</a:t>
            </a:r>
            <a:endParaRPr sz="1600" dirty="0"/>
          </a:p>
        </p:txBody>
      </p:sp>
      <p:pic>
        <p:nvPicPr>
          <p:cNvPr id="2" name="Picture 1">
            <a:extLst>
              <a:ext uri="{FF2B5EF4-FFF2-40B4-BE49-F238E27FC236}">
                <a16:creationId xmlns:a16="http://schemas.microsoft.com/office/drawing/2014/main" id="{34CBFCD8-F01D-C91D-6541-EC6554C505F2}"/>
              </a:ext>
            </a:extLst>
          </p:cNvPr>
          <p:cNvPicPr>
            <a:picLocks noChangeAspect="1"/>
          </p:cNvPicPr>
          <p:nvPr/>
        </p:nvPicPr>
        <p:blipFill>
          <a:blip r:embed="rId3"/>
          <a:stretch>
            <a:fillRect/>
          </a:stretch>
        </p:blipFill>
        <p:spPr>
          <a:xfrm>
            <a:off x="311700" y="1017725"/>
            <a:ext cx="4519687" cy="3406799"/>
          </a:xfrm>
          <a:prstGeom prst="rect">
            <a:avLst/>
          </a:prstGeom>
        </p:spPr>
      </p:pic>
      <p:sp>
        <p:nvSpPr>
          <p:cNvPr id="5" name="TextBox 4">
            <a:extLst>
              <a:ext uri="{FF2B5EF4-FFF2-40B4-BE49-F238E27FC236}">
                <a16:creationId xmlns:a16="http://schemas.microsoft.com/office/drawing/2014/main" id="{01AE21F0-AD85-3928-FB6B-951D90488DB4}"/>
              </a:ext>
            </a:extLst>
          </p:cNvPr>
          <p:cNvSpPr txBox="1"/>
          <p:nvPr/>
        </p:nvSpPr>
        <p:spPr>
          <a:xfrm>
            <a:off x="5077327" y="1181005"/>
            <a:ext cx="2541080" cy="261610"/>
          </a:xfrm>
          <a:prstGeom prst="rect">
            <a:avLst/>
          </a:prstGeom>
          <a:noFill/>
        </p:spPr>
        <p:txBody>
          <a:bodyPr wrap="none" rtlCol="0">
            <a:spAutoFit/>
          </a:bodyPr>
          <a:lstStyle/>
          <a:p>
            <a:r>
              <a:rPr lang="en-US" sz="1100" dirty="0"/>
              <a:t>Graph has been pre-partitioned into </a:t>
            </a:r>
            <a:r>
              <a:rPr lang="en-US" sz="1100" b="1" dirty="0"/>
              <a:t>P</a:t>
            </a:r>
            <a:endParaRPr lang="en-US" sz="1100" dirty="0"/>
          </a:p>
        </p:txBody>
      </p:sp>
      <p:sp>
        <p:nvSpPr>
          <p:cNvPr id="6" name="TextBox 5">
            <a:extLst>
              <a:ext uri="{FF2B5EF4-FFF2-40B4-BE49-F238E27FC236}">
                <a16:creationId xmlns:a16="http://schemas.microsoft.com/office/drawing/2014/main" id="{C385736F-EB71-7D0B-962A-07874D6B3477}"/>
              </a:ext>
            </a:extLst>
          </p:cNvPr>
          <p:cNvSpPr txBox="1"/>
          <p:nvPr/>
        </p:nvSpPr>
        <p:spPr>
          <a:xfrm>
            <a:off x="5077327" y="1442615"/>
            <a:ext cx="3496470" cy="430887"/>
          </a:xfrm>
          <a:prstGeom prst="rect">
            <a:avLst/>
          </a:prstGeom>
          <a:noFill/>
        </p:spPr>
        <p:txBody>
          <a:bodyPr wrap="none" rtlCol="0">
            <a:spAutoFit/>
          </a:bodyPr>
          <a:lstStyle/>
          <a:p>
            <a:r>
              <a:rPr lang="en-US" sz="1100" dirty="0"/>
              <a:t>Initialize buffers (dynamic sized, contiguous memory)</a:t>
            </a:r>
            <a:br>
              <a:rPr lang="en-US" sz="1100" dirty="0"/>
            </a:br>
            <a:r>
              <a:rPr lang="en-US" sz="1100" dirty="0"/>
              <a:t>+ assign initial queries</a:t>
            </a:r>
          </a:p>
        </p:txBody>
      </p:sp>
      <p:sp>
        <p:nvSpPr>
          <p:cNvPr id="8" name="TextBox 7">
            <a:extLst>
              <a:ext uri="{FF2B5EF4-FFF2-40B4-BE49-F238E27FC236}">
                <a16:creationId xmlns:a16="http://schemas.microsoft.com/office/drawing/2014/main" id="{47DB24C2-7E25-D752-0E48-D99D92D41B6C}"/>
              </a:ext>
            </a:extLst>
          </p:cNvPr>
          <p:cNvSpPr txBox="1"/>
          <p:nvPr/>
        </p:nvSpPr>
        <p:spPr>
          <a:xfrm>
            <a:off x="5077327" y="1887784"/>
            <a:ext cx="2077813" cy="261610"/>
          </a:xfrm>
          <a:prstGeom prst="rect">
            <a:avLst/>
          </a:prstGeom>
          <a:noFill/>
        </p:spPr>
        <p:txBody>
          <a:bodyPr wrap="none" rtlCol="0">
            <a:spAutoFit/>
          </a:bodyPr>
          <a:lstStyle/>
          <a:p>
            <a:r>
              <a:rPr lang="en-US" sz="1100" dirty="0"/>
              <a:t>While non-empty buffers exist:</a:t>
            </a:r>
          </a:p>
        </p:txBody>
      </p:sp>
      <p:sp>
        <p:nvSpPr>
          <p:cNvPr id="10" name="TextBox 9">
            <a:extLst>
              <a:ext uri="{FF2B5EF4-FFF2-40B4-BE49-F238E27FC236}">
                <a16:creationId xmlns:a16="http://schemas.microsoft.com/office/drawing/2014/main" id="{D330B27F-4DDC-BA51-52AE-F4C2A028E6EA}"/>
              </a:ext>
            </a:extLst>
          </p:cNvPr>
          <p:cNvSpPr txBox="1"/>
          <p:nvPr/>
        </p:nvSpPr>
        <p:spPr>
          <a:xfrm>
            <a:off x="5329990" y="2140447"/>
            <a:ext cx="2226892" cy="261610"/>
          </a:xfrm>
          <a:prstGeom prst="rect">
            <a:avLst/>
          </a:prstGeom>
          <a:noFill/>
        </p:spPr>
        <p:txBody>
          <a:bodyPr wrap="none" rtlCol="0">
            <a:spAutoFit/>
          </a:bodyPr>
          <a:lstStyle/>
          <a:p>
            <a:r>
              <a:rPr lang="en-US" sz="1100" dirty="0"/>
              <a:t>Find the next partition to process</a:t>
            </a:r>
          </a:p>
        </p:txBody>
      </p:sp>
      <p:sp>
        <p:nvSpPr>
          <p:cNvPr id="11" name="TextBox 10">
            <a:extLst>
              <a:ext uri="{FF2B5EF4-FFF2-40B4-BE49-F238E27FC236}">
                <a16:creationId xmlns:a16="http://schemas.microsoft.com/office/drawing/2014/main" id="{01A74725-3CB7-ED9C-B676-B76AA2D33509}"/>
              </a:ext>
            </a:extLst>
          </p:cNvPr>
          <p:cNvSpPr txBox="1"/>
          <p:nvPr/>
        </p:nvSpPr>
        <p:spPr>
          <a:xfrm>
            <a:off x="5329990" y="2402057"/>
            <a:ext cx="3496470" cy="430887"/>
          </a:xfrm>
          <a:prstGeom prst="rect">
            <a:avLst/>
          </a:prstGeom>
          <a:noFill/>
        </p:spPr>
        <p:txBody>
          <a:bodyPr wrap="square" rtlCol="0">
            <a:spAutoFit/>
          </a:bodyPr>
          <a:lstStyle/>
          <a:p>
            <a:r>
              <a:rPr lang="en-US" sz="1100" dirty="0"/>
              <a:t>Consolidate the operations stored in that partition’s buffer by query and assign each query to a thread</a:t>
            </a:r>
          </a:p>
        </p:txBody>
      </p:sp>
      <p:sp>
        <p:nvSpPr>
          <p:cNvPr id="12" name="TextBox 11">
            <a:extLst>
              <a:ext uri="{FF2B5EF4-FFF2-40B4-BE49-F238E27FC236}">
                <a16:creationId xmlns:a16="http://schemas.microsoft.com/office/drawing/2014/main" id="{A359B0DE-6D9D-7423-7391-A46A705EEE6B}"/>
              </a:ext>
            </a:extLst>
          </p:cNvPr>
          <p:cNvSpPr txBox="1"/>
          <p:nvPr/>
        </p:nvSpPr>
        <p:spPr>
          <a:xfrm>
            <a:off x="5329990" y="2835193"/>
            <a:ext cx="3496470" cy="600164"/>
          </a:xfrm>
          <a:prstGeom prst="rect">
            <a:avLst/>
          </a:prstGeom>
          <a:noFill/>
        </p:spPr>
        <p:txBody>
          <a:bodyPr wrap="square" rtlCol="0">
            <a:spAutoFit/>
          </a:bodyPr>
          <a:lstStyle/>
          <a:p>
            <a:r>
              <a:rPr lang="en-US" sz="1100" dirty="0"/>
              <a:t>Track newly generated operations and assign to own buffer to be processed (if internal to partition) or held in a local buffer (like an outbox)</a:t>
            </a:r>
          </a:p>
        </p:txBody>
      </p:sp>
      <p:sp>
        <p:nvSpPr>
          <p:cNvPr id="13" name="TextBox 12">
            <a:extLst>
              <a:ext uri="{FF2B5EF4-FFF2-40B4-BE49-F238E27FC236}">
                <a16:creationId xmlns:a16="http://schemas.microsoft.com/office/drawing/2014/main" id="{24701810-A548-0A45-BD03-8D663A623604}"/>
              </a:ext>
            </a:extLst>
          </p:cNvPr>
          <p:cNvSpPr txBox="1"/>
          <p:nvPr/>
        </p:nvSpPr>
        <p:spPr>
          <a:xfrm>
            <a:off x="5329990" y="3896376"/>
            <a:ext cx="3496470" cy="430887"/>
          </a:xfrm>
          <a:prstGeom prst="rect">
            <a:avLst/>
          </a:prstGeom>
          <a:noFill/>
        </p:spPr>
        <p:txBody>
          <a:bodyPr wrap="square" rtlCol="0">
            <a:spAutoFit/>
          </a:bodyPr>
          <a:lstStyle/>
          <a:p>
            <a:r>
              <a:rPr lang="en-US" sz="1100" dirty="0"/>
              <a:t>Local buffer gets distributed to other partitions’ buffers in batches at end of processing</a:t>
            </a:r>
          </a:p>
        </p:txBody>
      </p:sp>
      <p:sp>
        <p:nvSpPr>
          <p:cNvPr id="16" name="TextBox 15">
            <a:extLst>
              <a:ext uri="{FF2B5EF4-FFF2-40B4-BE49-F238E27FC236}">
                <a16:creationId xmlns:a16="http://schemas.microsoft.com/office/drawing/2014/main" id="{67824730-1C79-F708-F8EF-94E7E2BBAE15}"/>
              </a:ext>
            </a:extLst>
          </p:cNvPr>
          <p:cNvSpPr txBox="1"/>
          <p:nvPr/>
        </p:nvSpPr>
        <p:spPr>
          <a:xfrm>
            <a:off x="5329990" y="3439176"/>
            <a:ext cx="3496470" cy="430887"/>
          </a:xfrm>
          <a:prstGeom prst="rect">
            <a:avLst/>
          </a:prstGeom>
          <a:noFill/>
        </p:spPr>
        <p:txBody>
          <a:bodyPr wrap="square" rtlCol="0">
            <a:spAutoFit/>
          </a:bodyPr>
          <a:lstStyle/>
          <a:p>
            <a:r>
              <a:rPr lang="en-US" sz="1100" dirty="0"/>
              <a:t>Yield each query if it exceeds threshold (e.g. number of edges processed)</a:t>
            </a:r>
          </a:p>
        </p:txBody>
      </p:sp>
      <p:cxnSp>
        <p:nvCxnSpPr>
          <p:cNvPr id="18" name="Straight Arrow Connector 17">
            <a:extLst>
              <a:ext uri="{FF2B5EF4-FFF2-40B4-BE49-F238E27FC236}">
                <a16:creationId xmlns:a16="http://schemas.microsoft.com/office/drawing/2014/main" id="{569A6D8F-B5A6-58E2-681B-B9F4E02BC3D3}"/>
              </a:ext>
            </a:extLst>
          </p:cNvPr>
          <p:cNvCxnSpPr>
            <a:endCxn id="5" idx="1"/>
          </p:cNvCxnSpPr>
          <p:nvPr/>
        </p:nvCxnSpPr>
        <p:spPr>
          <a:xfrm>
            <a:off x="4692316" y="1299411"/>
            <a:ext cx="385011" cy="12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2B2E155-3D19-8CFE-D375-8E48B1041D6D}"/>
              </a:ext>
            </a:extLst>
          </p:cNvPr>
          <p:cNvCxnSpPr>
            <a:cxnSpLocks/>
          </p:cNvCxnSpPr>
          <p:nvPr/>
        </p:nvCxnSpPr>
        <p:spPr>
          <a:xfrm>
            <a:off x="1913022" y="1540043"/>
            <a:ext cx="31643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A44F7A7-947D-093A-7084-0EBCF0B01BCE}"/>
              </a:ext>
            </a:extLst>
          </p:cNvPr>
          <p:cNvCxnSpPr>
            <a:cxnSpLocks/>
            <a:endCxn id="8" idx="1"/>
          </p:cNvCxnSpPr>
          <p:nvPr/>
        </p:nvCxnSpPr>
        <p:spPr>
          <a:xfrm>
            <a:off x="3380875" y="1720516"/>
            <a:ext cx="1696452" cy="298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FAF4ABB0-7890-A79B-6318-654D36B03C75}"/>
              </a:ext>
            </a:extLst>
          </p:cNvPr>
          <p:cNvCxnSpPr>
            <a:cxnSpLocks/>
          </p:cNvCxnSpPr>
          <p:nvPr/>
        </p:nvCxnSpPr>
        <p:spPr>
          <a:xfrm flipV="1">
            <a:off x="2875548" y="2446140"/>
            <a:ext cx="2454442" cy="3490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97F8936-822F-AD34-DBA3-3DD3B702BB0E}"/>
              </a:ext>
            </a:extLst>
          </p:cNvPr>
          <p:cNvCxnSpPr>
            <a:cxnSpLocks/>
            <a:endCxn id="10" idx="1"/>
          </p:cNvCxnSpPr>
          <p:nvPr/>
        </p:nvCxnSpPr>
        <p:spPr>
          <a:xfrm flipV="1">
            <a:off x="2803360" y="2271252"/>
            <a:ext cx="2526630" cy="147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246B6BD6-2829-3BB0-C042-89ED8092516C}"/>
              </a:ext>
            </a:extLst>
          </p:cNvPr>
          <p:cNvCxnSpPr>
            <a:cxnSpLocks/>
            <a:endCxn id="11" idx="1"/>
          </p:cNvCxnSpPr>
          <p:nvPr/>
        </p:nvCxnSpPr>
        <p:spPr>
          <a:xfrm flipV="1">
            <a:off x="4487780" y="2617501"/>
            <a:ext cx="842210" cy="3702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3E9507FD-8E0E-4CEA-3F95-03090D7D9423}"/>
              </a:ext>
            </a:extLst>
          </p:cNvPr>
          <p:cNvCxnSpPr>
            <a:cxnSpLocks/>
            <a:endCxn id="12" idx="1"/>
          </p:cNvCxnSpPr>
          <p:nvPr/>
        </p:nvCxnSpPr>
        <p:spPr>
          <a:xfrm flipV="1">
            <a:off x="2947738" y="3135275"/>
            <a:ext cx="2382252" cy="369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25ADBEC6-5600-2C90-96BE-7D1924853062}"/>
              </a:ext>
            </a:extLst>
          </p:cNvPr>
          <p:cNvCxnSpPr>
            <a:cxnSpLocks/>
            <a:endCxn id="16" idx="1"/>
          </p:cNvCxnSpPr>
          <p:nvPr/>
        </p:nvCxnSpPr>
        <p:spPr>
          <a:xfrm flipV="1">
            <a:off x="3645569" y="3654620"/>
            <a:ext cx="1684421" cy="1632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08DC1E06-C786-DC74-38D0-D3811CE0B03B}"/>
              </a:ext>
            </a:extLst>
          </p:cNvPr>
          <p:cNvCxnSpPr>
            <a:cxnSpLocks/>
            <a:endCxn id="13" idx="1"/>
          </p:cNvCxnSpPr>
          <p:nvPr/>
        </p:nvCxnSpPr>
        <p:spPr>
          <a:xfrm flipV="1">
            <a:off x="3176338" y="4111820"/>
            <a:ext cx="2153652" cy="151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F7CE272-A179-6125-E96A-6E7734FC6468}"/>
              </a:ext>
            </a:extLst>
          </p:cNvPr>
          <p:cNvSpPr txBox="1"/>
          <p:nvPr/>
        </p:nvSpPr>
        <p:spPr>
          <a:xfrm>
            <a:off x="7401080" y="2138538"/>
            <a:ext cx="1061509" cy="261610"/>
          </a:xfrm>
          <a:prstGeom prst="rect">
            <a:avLst/>
          </a:prstGeom>
          <a:noFill/>
        </p:spPr>
        <p:txBody>
          <a:bodyPr wrap="none" rtlCol="0">
            <a:spAutoFit/>
          </a:bodyPr>
          <a:lstStyle/>
          <a:p>
            <a:r>
              <a:rPr lang="en-US" sz="1100" dirty="0"/>
              <a:t>and process it</a:t>
            </a:r>
          </a:p>
        </p:txBody>
      </p:sp>
    </p:spTree>
    <p:extLst>
      <p:ext uri="{BB962C8B-B14F-4D97-AF65-F5344CB8AC3E}">
        <p14:creationId xmlns:p14="http://schemas.microsoft.com/office/powerpoint/2010/main" val="103375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dissolv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par>
                                <p:cTn id="32" presetID="9"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dissolv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dissolve">
                                      <p:cBhvr>
                                        <p:cTn id="39" dur="500"/>
                                        <p:tgtEl>
                                          <p:spTgt spid="35"/>
                                        </p:tgtEl>
                                      </p:cBhvr>
                                    </p:animEffect>
                                  </p:childTnLst>
                                </p:cTn>
                              </p:par>
                              <p:par>
                                <p:cTn id="40" presetID="9"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dissolv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dissolve">
                                      <p:cBhvr>
                                        <p:cTn id="63" dur="500"/>
                                        <p:tgtEl>
                                          <p:spTgt spid="3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dissolve">
                                      <p:cBhvr>
                                        <p:cTn id="71" dur="500"/>
                                        <p:tgtEl>
                                          <p:spTgt spid="33"/>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dissolv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P spid="13" grpId="0"/>
      <p:bldP spid="16"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1606844C-B5A2-1930-504B-3353115B8C3B}"/>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D585DC57-114C-6EB9-A579-EBDF3D8D28EB}"/>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Execution flow</a:t>
            </a:r>
            <a:endParaRPr sz="1600" dirty="0"/>
          </a:p>
        </p:txBody>
      </p:sp>
      <p:pic>
        <p:nvPicPr>
          <p:cNvPr id="3" name="Picture 2">
            <a:extLst>
              <a:ext uri="{FF2B5EF4-FFF2-40B4-BE49-F238E27FC236}">
                <a16:creationId xmlns:a16="http://schemas.microsoft.com/office/drawing/2014/main" id="{04534AC1-1524-FD0A-DFAD-89A0632631D1}"/>
              </a:ext>
            </a:extLst>
          </p:cNvPr>
          <p:cNvPicPr>
            <a:picLocks noChangeAspect="1"/>
          </p:cNvPicPr>
          <p:nvPr/>
        </p:nvPicPr>
        <p:blipFill>
          <a:blip r:embed="rId3"/>
          <a:stretch>
            <a:fillRect/>
          </a:stretch>
        </p:blipFill>
        <p:spPr>
          <a:xfrm>
            <a:off x="509889" y="1873502"/>
            <a:ext cx="4321498" cy="1703604"/>
          </a:xfrm>
          <a:prstGeom prst="rect">
            <a:avLst/>
          </a:prstGeom>
        </p:spPr>
      </p:pic>
      <p:pic>
        <p:nvPicPr>
          <p:cNvPr id="4" name="Picture 3">
            <a:extLst>
              <a:ext uri="{FF2B5EF4-FFF2-40B4-BE49-F238E27FC236}">
                <a16:creationId xmlns:a16="http://schemas.microsoft.com/office/drawing/2014/main" id="{65D511A6-83C2-2BB8-322E-C4F00F998B71}"/>
              </a:ext>
            </a:extLst>
          </p:cNvPr>
          <p:cNvPicPr>
            <a:picLocks noChangeAspect="1"/>
          </p:cNvPicPr>
          <p:nvPr/>
        </p:nvPicPr>
        <p:blipFill>
          <a:blip r:embed="rId4"/>
          <a:stretch>
            <a:fillRect/>
          </a:stretch>
        </p:blipFill>
        <p:spPr>
          <a:xfrm>
            <a:off x="601579" y="3570938"/>
            <a:ext cx="3037990" cy="299125"/>
          </a:xfrm>
          <a:prstGeom prst="rect">
            <a:avLst/>
          </a:prstGeom>
        </p:spPr>
      </p:pic>
      <p:sp>
        <p:nvSpPr>
          <p:cNvPr id="7" name="TextBox 6">
            <a:extLst>
              <a:ext uri="{FF2B5EF4-FFF2-40B4-BE49-F238E27FC236}">
                <a16:creationId xmlns:a16="http://schemas.microsoft.com/office/drawing/2014/main" id="{EDE1DDB6-011D-46BD-73BC-ACBCBA533E4F}"/>
              </a:ext>
            </a:extLst>
          </p:cNvPr>
          <p:cNvSpPr txBox="1"/>
          <p:nvPr/>
        </p:nvSpPr>
        <p:spPr>
          <a:xfrm>
            <a:off x="5077327" y="1181005"/>
            <a:ext cx="2541080" cy="261610"/>
          </a:xfrm>
          <a:prstGeom prst="rect">
            <a:avLst/>
          </a:prstGeom>
          <a:noFill/>
        </p:spPr>
        <p:txBody>
          <a:bodyPr wrap="none" rtlCol="0">
            <a:spAutoFit/>
          </a:bodyPr>
          <a:lstStyle/>
          <a:p>
            <a:r>
              <a:rPr lang="en-US" sz="1100" dirty="0"/>
              <a:t>Graph has been pre-partitioned into </a:t>
            </a:r>
            <a:r>
              <a:rPr lang="en-US" sz="1100" b="1" dirty="0"/>
              <a:t>P</a:t>
            </a:r>
            <a:endParaRPr lang="en-US" sz="1100" dirty="0"/>
          </a:p>
        </p:txBody>
      </p:sp>
      <p:sp>
        <p:nvSpPr>
          <p:cNvPr id="9" name="TextBox 8">
            <a:extLst>
              <a:ext uri="{FF2B5EF4-FFF2-40B4-BE49-F238E27FC236}">
                <a16:creationId xmlns:a16="http://schemas.microsoft.com/office/drawing/2014/main" id="{985014B3-897D-E8E9-3423-62BB780E0933}"/>
              </a:ext>
            </a:extLst>
          </p:cNvPr>
          <p:cNvSpPr txBox="1"/>
          <p:nvPr/>
        </p:nvSpPr>
        <p:spPr>
          <a:xfrm>
            <a:off x="5077327" y="1442615"/>
            <a:ext cx="3496470" cy="430887"/>
          </a:xfrm>
          <a:prstGeom prst="rect">
            <a:avLst/>
          </a:prstGeom>
          <a:noFill/>
        </p:spPr>
        <p:txBody>
          <a:bodyPr wrap="none" rtlCol="0">
            <a:spAutoFit/>
          </a:bodyPr>
          <a:lstStyle/>
          <a:p>
            <a:r>
              <a:rPr lang="en-US" sz="1100" dirty="0"/>
              <a:t>Initialize buffers (dynamic sized, contiguous memory)</a:t>
            </a:r>
            <a:br>
              <a:rPr lang="en-US" sz="1100" dirty="0"/>
            </a:br>
            <a:r>
              <a:rPr lang="en-US" sz="1100" dirty="0"/>
              <a:t>+ assign initial queries</a:t>
            </a:r>
          </a:p>
        </p:txBody>
      </p:sp>
      <p:sp>
        <p:nvSpPr>
          <p:cNvPr id="14" name="TextBox 13">
            <a:extLst>
              <a:ext uri="{FF2B5EF4-FFF2-40B4-BE49-F238E27FC236}">
                <a16:creationId xmlns:a16="http://schemas.microsoft.com/office/drawing/2014/main" id="{D0B5A399-6FB5-7274-BF30-D30225987351}"/>
              </a:ext>
            </a:extLst>
          </p:cNvPr>
          <p:cNvSpPr txBox="1"/>
          <p:nvPr/>
        </p:nvSpPr>
        <p:spPr>
          <a:xfrm>
            <a:off x="5077327" y="1887784"/>
            <a:ext cx="2077813" cy="261610"/>
          </a:xfrm>
          <a:prstGeom prst="rect">
            <a:avLst/>
          </a:prstGeom>
          <a:noFill/>
        </p:spPr>
        <p:txBody>
          <a:bodyPr wrap="none" rtlCol="0">
            <a:spAutoFit/>
          </a:bodyPr>
          <a:lstStyle/>
          <a:p>
            <a:r>
              <a:rPr lang="en-US" sz="1100" dirty="0"/>
              <a:t>While non-empty buffers exist:</a:t>
            </a:r>
          </a:p>
        </p:txBody>
      </p:sp>
      <p:sp>
        <p:nvSpPr>
          <p:cNvPr id="15" name="TextBox 14">
            <a:extLst>
              <a:ext uri="{FF2B5EF4-FFF2-40B4-BE49-F238E27FC236}">
                <a16:creationId xmlns:a16="http://schemas.microsoft.com/office/drawing/2014/main" id="{CDFD029B-1B9F-C6F4-B97C-8ADD3781B2E5}"/>
              </a:ext>
            </a:extLst>
          </p:cNvPr>
          <p:cNvSpPr txBox="1"/>
          <p:nvPr/>
        </p:nvSpPr>
        <p:spPr>
          <a:xfrm>
            <a:off x="5329990" y="2140447"/>
            <a:ext cx="2226892" cy="261610"/>
          </a:xfrm>
          <a:prstGeom prst="rect">
            <a:avLst/>
          </a:prstGeom>
          <a:noFill/>
        </p:spPr>
        <p:txBody>
          <a:bodyPr wrap="none" rtlCol="0">
            <a:spAutoFit/>
          </a:bodyPr>
          <a:lstStyle/>
          <a:p>
            <a:r>
              <a:rPr lang="en-US" sz="1100" dirty="0"/>
              <a:t>Find the next partition to process</a:t>
            </a:r>
          </a:p>
        </p:txBody>
      </p:sp>
      <p:sp>
        <p:nvSpPr>
          <p:cNvPr id="17" name="TextBox 16">
            <a:extLst>
              <a:ext uri="{FF2B5EF4-FFF2-40B4-BE49-F238E27FC236}">
                <a16:creationId xmlns:a16="http://schemas.microsoft.com/office/drawing/2014/main" id="{681DA241-A666-8FD9-FC53-BFF1A1F58550}"/>
              </a:ext>
            </a:extLst>
          </p:cNvPr>
          <p:cNvSpPr txBox="1"/>
          <p:nvPr/>
        </p:nvSpPr>
        <p:spPr>
          <a:xfrm>
            <a:off x="5329990" y="2402057"/>
            <a:ext cx="3496470" cy="430887"/>
          </a:xfrm>
          <a:prstGeom prst="rect">
            <a:avLst/>
          </a:prstGeom>
          <a:noFill/>
        </p:spPr>
        <p:txBody>
          <a:bodyPr wrap="square" rtlCol="0">
            <a:spAutoFit/>
          </a:bodyPr>
          <a:lstStyle/>
          <a:p>
            <a:r>
              <a:rPr lang="en-US" sz="1100" dirty="0"/>
              <a:t>Consolidate the operations stored in that partition’s buffer by query and assign each query to a thread</a:t>
            </a:r>
          </a:p>
        </p:txBody>
      </p:sp>
      <p:sp>
        <p:nvSpPr>
          <p:cNvPr id="20" name="TextBox 19">
            <a:extLst>
              <a:ext uri="{FF2B5EF4-FFF2-40B4-BE49-F238E27FC236}">
                <a16:creationId xmlns:a16="http://schemas.microsoft.com/office/drawing/2014/main" id="{1E5B1EA1-80BE-1A46-DE28-98E2A8FDCAC2}"/>
              </a:ext>
            </a:extLst>
          </p:cNvPr>
          <p:cNvSpPr txBox="1"/>
          <p:nvPr/>
        </p:nvSpPr>
        <p:spPr>
          <a:xfrm>
            <a:off x="5329990" y="2835193"/>
            <a:ext cx="3496470" cy="600164"/>
          </a:xfrm>
          <a:prstGeom prst="rect">
            <a:avLst/>
          </a:prstGeom>
          <a:noFill/>
        </p:spPr>
        <p:txBody>
          <a:bodyPr wrap="square" rtlCol="0">
            <a:spAutoFit/>
          </a:bodyPr>
          <a:lstStyle/>
          <a:p>
            <a:r>
              <a:rPr lang="en-US" sz="1100" dirty="0"/>
              <a:t>Track newly generated operations and assign to own buffer to be processed (if internal to partition) or held in a local buffer (like an outbox)</a:t>
            </a:r>
          </a:p>
        </p:txBody>
      </p:sp>
      <p:sp>
        <p:nvSpPr>
          <p:cNvPr id="22" name="TextBox 21">
            <a:extLst>
              <a:ext uri="{FF2B5EF4-FFF2-40B4-BE49-F238E27FC236}">
                <a16:creationId xmlns:a16="http://schemas.microsoft.com/office/drawing/2014/main" id="{672D8396-66F2-DCC5-AF68-08286F5E5E6D}"/>
              </a:ext>
            </a:extLst>
          </p:cNvPr>
          <p:cNvSpPr txBox="1"/>
          <p:nvPr/>
        </p:nvSpPr>
        <p:spPr>
          <a:xfrm>
            <a:off x="5329990" y="3896376"/>
            <a:ext cx="3496470" cy="430887"/>
          </a:xfrm>
          <a:prstGeom prst="rect">
            <a:avLst/>
          </a:prstGeom>
          <a:noFill/>
        </p:spPr>
        <p:txBody>
          <a:bodyPr wrap="square" rtlCol="0">
            <a:spAutoFit/>
          </a:bodyPr>
          <a:lstStyle/>
          <a:p>
            <a:r>
              <a:rPr lang="en-US" sz="1100" dirty="0"/>
              <a:t>Local buffer gets distributed to other partitions’ buffers in batches at end of processing</a:t>
            </a:r>
          </a:p>
        </p:txBody>
      </p:sp>
      <p:sp>
        <p:nvSpPr>
          <p:cNvPr id="25" name="TextBox 24">
            <a:extLst>
              <a:ext uri="{FF2B5EF4-FFF2-40B4-BE49-F238E27FC236}">
                <a16:creationId xmlns:a16="http://schemas.microsoft.com/office/drawing/2014/main" id="{A1B45626-2A27-97A9-6A3A-58FD63ACE94E}"/>
              </a:ext>
            </a:extLst>
          </p:cNvPr>
          <p:cNvSpPr txBox="1"/>
          <p:nvPr/>
        </p:nvSpPr>
        <p:spPr>
          <a:xfrm>
            <a:off x="5329990" y="3439176"/>
            <a:ext cx="3496470" cy="430887"/>
          </a:xfrm>
          <a:prstGeom prst="rect">
            <a:avLst/>
          </a:prstGeom>
          <a:noFill/>
        </p:spPr>
        <p:txBody>
          <a:bodyPr wrap="square" rtlCol="0">
            <a:spAutoFit/>
          </a:bodyPr>
          <a:lstStyle/>
          <a:p>
            <a:r>
              <a:rPr lang="en-US" sz="1100" dirty="0"/>
              <a:t>Yield each query if it exceeds threshold (e.g. number of edges processed)</a:t>
            </a:r>
          </a:p>
        </p:txBody>
      </p:sp>
      <p:cxnSp>
        <p:nvCxnSpPr>
          <p:cNvPr id="26" name="Straight Arrow Connector 25">
            <a:extLst>
              <a:ext uri="{FF2B5EF4-FFF2-40B4-BE49-F238E27FC236}">
                <a16:creationId xmlns:a16="http://schemas.microsoft.com/office/drawing/2014/main" id="{673D000F-A408-CF0D-129B-6F9ED6584969}"/>
              </a:ext>
            </a:extLst>
          </p:cNvPr>
          <p:cNvCxnSpPr>
            <a:cxnSpLocks/>
            <a:endCxn id="7" idx="1"/>
          </p:cNvCxnSpPr>
          <p:nvPr/>
        </p:nvCxnSpPr>
        <p:spPr>
          <a:xfrm flipV="1">
            <a:off x="1407695" y="1311810"/>
            <a:ext cx="3669632" cy="959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67CBB21F-DF67-42F9-F170-05EC60732E20}"/>
              </a:ext>
            </a:extLst>
          </p:cNvPr>
          <p:cNvCxnSpPr>
            <a:cxnSpLocks/>
          </p:cNvCxnSpPr>
          <p:nvPr/>
        </p:nvCxnSpPr>
        <p:spPr>
          <a:xfrm flipV="1">
            <a:off x="2514600" y="1540043"/>
            <a:ext cx="2562727" cy="731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BF4315A-C294-F92A-804D-A23FB79FAE11}"/>
              </a:ext>
            </a:extLst>
          </p:cNvPr>
          <p:cNvCxnSpPr>
            <a:cxnSpLocks/>
            <a:endCxn id="14" idx="1"/>
          </p:cNvCxnSpPr>
          <p:nvPr/>
        </p:nvCxnSpPr>
        <p:spPr>
          <a:xfrm flipV="1">
            <a:off x="806116" y="2018589"/>
            <a:ext cx="4271211" cy="2526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377463AE-BC49-B770-35BA-18993A71EDFC}"/>
              </a:ext>
            </a:extLst>
          </p:cNvPr>
          <p:cNvCxnSpPr>
            <a:cxnSpLocks/>
          </p:cNvCxnSpPr>
          <p:nvPr/>
        </p:nvCxnSpPr>
        <p:spPr>
          <a:xfrm flipV="1">
            <a:off x="937404" y="2446140"/>
            <a:ext cx="4392586" cy="469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5D3EBD70-DDC8-7A32-D30D-13975904ED0D}"/>
              </a:ext>
            </a:extLst>
          </p:cNvPr>
          <p:cNvCxnSpPr>
            <a:cxnSpLocks/>
            <a:endCxn id="15" idx="1"/>
          </p:cNvCxnSpPr>
          <p:nvPr/>
        </p:nvCxnSpPr>
        <p:spPr>
          <a:xfrm flipV="1">
            <a:off x="1191126" y="2271252"/>
            <a:ext cx="4138864" cy="5616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D44516B7-DB13-79D0-E0C6-D8BE6F6598C4}"/>
              </a:ext>
            </a:extLst>
          </p:cNvPr>
          <p:cNvCxnSpPr>
            <a:cxnSpLocks/>
            <a:endCxn id="17" idx="1"/>
          </p:cNvCxnSpPr>
          <p:nvPr/>
        </p:nvCxnSpPr>
        <p:spPr>
          <a:xfrm flipV="1">
            <a:off x="806116" y="2617501"/>
            <a:ext cx="4523874" cy="215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FD7056F2-CC48-BA16-3BE6-D3A9004FF748}"/>
              </a:ext>
            </a:extLst>
          </p:cNvPr>
          <p:cNvCxnSpPr>
            <a:cxnSpLocks/>
            <a:endCxn id="22" idx="1"/>
          </p:cNvCxnSpPr>
          <p:nvPr/>
        </p:nvCxnSpPr>
        <p:spPr>
          <a:xfrm>
            <a:off x="4572000" y="2832944"/>
            <a:ext cx="757990" cy="12788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D8CA5641-3061-7295-666A-D8DE1F0A9FA0}"/>
              </a:ext>
            </a:extLst>
          </p:cNvPr>
          <p:cNvSpPr txBox="1"/>
          <p:nvPr/>
        </p:nvSpPr>
        <p:spPr>
          <a:xfrm>
            <a:off x="7401080" y="2138538"/>
            <a:ext cx="1061509" cy="261610"/>
          </a:xfrm>
          <a:prstGeom prst="rect">
            <a:avLst/>
          </a:prstGeom>
          <a:noFill/>
        </p:spPr>
        <p:txBody>
          <a:bodyPr wrap="none" rtlCol="0">
            <a:spAutoFit/>
          </a:bodyPr>
          <a:lstStyle/>
          <a:p>
            <a:r>
              <a:rPr lang="en-US" sz="1100" dirty="0"/>
              <a:t>and process it</a:t>
            </a:r>
          </a:p>
        </p:txBody>
      </p:sp>
    </p:spTree>
    <p:extLst>
      <p:ext uri="{BB962C8B-B14F-4D97-AF65-F5344CB8AC3E}">
        <p14:creationId xmlns:p14="http://schemas.microsoft.com/office/powerpoint/2010/main" val="112334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dissolv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dissolve">
                                      <p:cBhvr>
                                        <p:cTn id="15" dur="500"/>
                                        <p:tgtEl>
                                          <p:spTgt spid="2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dissolve">
                                      <p:cBhvr>
                                        <p:cTn id="23" dur="500"/>
                                        <p:tgtEl>
                                          <p:spTgt spid="3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dissolve">
                                      <p:cBhvr>
                                        <p:cTn id="39" dur="500"/>
                                        <p:tgtEl>
                                          <p:spTgt spid="40"/>
                                        </p:tgtEl>
                                      </p:cBhvr>
                                    </p:animEffect>
                                  </p:childTnLst>
                                </p:cTn>
                              </p:par>
                              <p:par>
                                <p:cTn id="40" presetID="9"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dissolv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dissolve">
                                      <p:cBhvr>
                                        <p:cTn id="61" dur="500"/>
                                        <p:tgtEl>
                                          <p:spTgt spid="3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dissolve">
                                      <p:cBhvr>
                                        <p:cTn id="6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P spid="15" grpId="0"/>
      <p:bldP spid="17" grpId="0"/>
      <p:bldP spid="20" grpId="0"/>
      <p:bldP spid="22" grpId="0"/>
      <p:bldP spid="25"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42 Common Weeds in Lawns and Gardens: Identification &amp; Control">
            <a:extLst>
              <a:ext uri="{FF2B5EF4-FFF2-40B4-BE49-F238E27FC236}">
                <a16:creationId xmlns:a16="http://schemas.microsoft.com/office/drawing/2014/main" id="{3E080734-DDC1-8A66-88A3-2AD82CDDE8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24091"/>
            <a:ext cx="9144001" cy="45184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9D2DB2B-302C-A574-F67D-01AA34E6B714}"/>
              </a:ext>
            </a:extLst>
          </p:cNvPr>
          <p:cNvSpPr txBox="1"/>
          <p:nvPr/>
        </p:nvSpPr>
        <p:spPr>
          <a:xfrm>
            <a:off x="305512" y="3507129"/>
            <a:ext cx="2356665" cy="584775"/>
          </a:xfrm>
          <a:prstGeom prst="rect">
            <a:avLst/>
          </a:prstGeom>
          <a:noFill/>
        </p:spPr>
        <p:txBody>
          <a:bodyPr wrap="square" rtlCol="0">
            <a:spAutoFit/>
          </a:bodyPr>
          <a:lstStyle/>
          <a:p>
            <a:pPr algn="ctr"/>
            <a:r>
              <a:rPr lang="en-US" sz="1600" dirty="0">
                <a:solidFill>
                  <a:schemeClr val="bg1"/>
                </a:solidFill>
                <a:highlight>
                  <a:srgbClr val="800000"/>
                </a:highlight>
              </a:rPr>
              <a:t>Query-centric</a:t>
            </a:r>
          </a:p>
          <a:p>
            <a:pPr algn="ctr"/>
            <a:r>
              <a:rPr lang="en-US" sz="1600" dirty="0">
                <a:solidFill>
                  <a:schemeClr val="bg1"/>
                </a:solidFill>
                <a:highlight>
                  <a:srgbClr val="800000"/>
                </a:highlight>
              </a:rPr>
              <a:t> operation consolidation</a:t>
            </a:r>
          </a:p>
        </p:txBody>
      </p:sp>
      <p:sp>
        <p:nvSpPr>
          <p:cNvPr id="6" name="TextBox 5">
            <a:extLst>
              <a:ext uri="{FF2B5EF4-FFF2-40B4-BE49-F238E27FC236}">
                <a16:creationId xmlns:a16="http://schemas.microsoft.com/office/drawing/2014/main" id="{527D3637-9FB5-A5F5-639C-F2F1D9F417D8}"/>
              </a:ext>
            </a:extLst>
          </p:cNvPr>
          <p:cNvSpPr txBox="1"/>
          <p:nvPr/>
        </p:nvSpPr>
        <p:spPr>
          <a:xfrm>
            <a:off x="2967690" y="4004841"/>
            <a:ext cx="2356665" cy="584775"/>
          </a:xfrm>
          <a:prstGeom prst="rect">
            <a:avLst/>
          </a:prstGeom>
          <a:noFill/>
        </p:spPr>
        <p:txBody>
          <a:bodyPr wrap="square" rtlCol="0">
            <a:spAutoFit/>
          </a:bodyPr>
          <a:lstStyle/>
          <a:p>
            <a:pPr algn="ctr"/>
            <a:r>
              <a:rPr lang="en-US" sz="1600" dirty="0">
                <a:solidFill>
                  <a:schemeClr val="bg1"/>
                </a:solidFill>
                <a:highlight>
                  <a:srgbClr val="800000"/>
                </a:highlight>
              </a:rPr>
              <a:t>Prioritizing consolidated</a:t>
            </a:r>
          </a:p>
          <a:p>
            <a:pPr algn="ctr"/>
            <a:r>
              <a:rPr lang="en-US" sz="1600" dirty="0">
                <a:solidFill>
                  <a:schemeClr val="bg1"/>
                </a:solidFill>
                <a:highlight>
                  <a:srgbClr val="800000"/>
                </a:highlight>
              </a:rPr>
              <a:t>queries</a:t>
            </a:r>
          </a:p>
        </p:txBody>
      </p:sp>
      <p:sp>
        <p:nvSpPr>
          <p:cNvPr id="7" name="TextBox 6">
            <a:extLst>
              <a:ext uri="{FF2B5EF4-FFF2-40B4-BE49-F238E27FC236}">
                <a16:creationId xmlns:a16="http://schemas.microsoft.com/office/drawing/2014/main" id="{C2150022-8873-0439-1B6C-CE38F4EF062E}"/>
              </a:ext>
            </a:extLst>
          </p:cNvPr>
          <p:cNvSpPr txBox="1"/>
          <p:nvPr/>
        </p:nvSpPr>
        <p:spPr>
          <a:xfrm>
            <a:off x="4854364" y="3449256"/>
            <a:ext cx="2356665" cy="338554"/>
          </a:xfrm>
          <a:prstGeom prst="rect">
            <a:avLst/>
          </a:prstGeom>
          <a:noFill/>
        </p:spPr>
        <p:txBody>
          <a:bodyPr wrap="square" rtlCol="0">
            <a:spAutoFit/>
          </a:bodyPr>
          <a:lstStyle/>
          <a:p>
            <a:pPr algn="ctr"/>
            <a:r>
              <a:rPr lang="en-US" sz="1600" dirty="0">
                <a:solidFill>
                  <a:schemeClr val="bg1"/>
                </a:solidFill>
                <a:highlight>
                  <a:srgbClr val="800000"/>
                </a:highlight>
              </a:rPr>
              <a:t>Heuristic-based yielding</a:t>
            </a:r>
          </a:p>
        </p:txBody>
      </p:sp>
      <p:sp>
        <p:nvSpPr>
          <p:cNvPr id="8" name="TextBox 7">
            <a:extLst>
              <a:ext uri="{FF2B5EF4-FFF2-40B4-BE49-F238E27FC236}">
                <a16:creationId xmlns:a16="http://schemas.microsoft.com/office/drawing/2014/main" id="{F4E56CB0-492F-56CB-842A-7E19688F8F78}"/>
              </a:ext>
            </a:extLst>
          </p:cNvPr>
          <p:cNvSpPr txBox="1"/>
          <p:nvPr/>
        </p:nvSpPr>
        <p:spPr>
          <a:xfrm>
            <a:off x="6238241" y="4004841"/>
            <a:ext cx="2682240" cy="338554"/>
          </a:xfrm>
          <a:prstGeom prst="rect">
            <a:avLst/>
          </a:prstGeom>
          <a:noFill/>
        </p:spPr>
        <p:txBody>
          <a:bodyPr wrap="square" rtlCol="0">
            <a:spAutoFit/>
          </a:bodyPr>
          <a:lstStyle/>
          <a:p>
            <a:pPr algn="ctr"/>
            <a:r>
              <a:rPr lang="en-US" sz="1600" dirty="0">
                <a:solidFill>
                  <a:schemeClr val="bg1"/>
                </a:solidFill>
                <a:highlight>
                  <a:srgbClr val="800000"/>
                </a:highlight>
              </a:rPr>
              <a:t>Priority-based scheduling</a:t>
            </a:r>
          </a:p>
        </p:txBody>
      </p:sp>
      <p:sp>
        <p:nvSpPr>
          <p:cNvPr id="10" name="TextBox 9">
            <a:extLst>
              <a:ext uri="{FF2B5EF4-FFF2-40B4-BE49-F238E27FC236}">
                <a16:creationId xmlns:a16="http://schemas.microsoft.com/office/drawing/2014/main" id="{08735E14-DD18-232B-BD17-6EA62DE4BD1A}"/>
              </a:ext>
            </a:extLst>
          </p:cNvPr>
          <p:cNvSpPr txBox="1"/>
          <p:nvPr/>
        </p:nvSpPr>
        <p:spPr>
          <a:xfrm>
            <a:off x="1760576" y="532597"/>
            <a:ext cx="3190041" cy="461665"/>
          </a:xfrm>
          <a:prstGeom prst="rect">
            <a:avLst/>
          </a:prstGeom>
          <a:noFill/>
        </p:spPr>
        <p:txBody>
          <a:bodyPr wrap="square" rtlCol="0">
            <a:spAutoFit/>
          </a:bodyPr>
          <a:lstStyle/>
          <a:p>
            <a:pPr algn="ctr"/>
            <a:r>
              <a:rPr lang="en-US" sz="2400" b="1" dirty="0" err="1">
                <a:solidFill>
                  <a:schemeClr val="bg1"/>
                </a:solidFill>
                <a:highlight>
                  <a:srgbClr val="800000"/>
                </a:highlight>
              </a:rPr>
              <a:t>ForkGraph’s</a:t>
            </a:r>
            <a:endParaRPr lang="en-US" sz="2400" b="1" dirty="0">
              <a:solidFill>
                <a:schemeClr val="bg1"/>
              </a:solidFill>
              <a:highlight>
                <a:srgbClr val="800000"/>
              </a:highlight>
            </a:endParaRPr>
          </a:p>
        </p:txBody>
      </p:sp>
      <p:sp>
        <p:nvSpPr>
          <p:cNvPr id="11" name="TextBox 10">
            <a:extLst>
              <a:ext uri="{FF2B5EF4-FFF2-40B4-BE49-F238E27FC236}">
                <a16:creationId xmlns:a16="http://schemas.microsoft.com/office/drawing/2014/main" id="{61550EC0-F650-F19D-E65E-0A5597CF2DB0}"/>
              </a:ext>
            </a:extLst>
          </p:cNvPr>
          <p:cNvSpPr txBox="1"/>
          <p:nvPr/>
        </p:nvSpPr>
        <p:spPr>
          <a:xfrm>
            <a:off x="4474831" y="893891"/>
            <a:ext cx="3029997" cy="307777"/>
          </a:xfrm>
          <a:prstGeom prst="rect">
            <a:avLst/>
          </a:prstGeom>
          <a:noFill/>
        </p:spPr>
        <p:txBody>
          <a:bodyPr wrap="none" rtlCol="0">
            <a:spAutoFit/>
          </a:bodyPr>
          <a:lstStyle/>
          <a:p>
            <a:r>
              <a:rPr lang="en-US" dirty="0"/>
              <a:t>what did they do to make this work?</a:t>
            </a:r>
          </a:p>
        </p:txBody>
      </p:sp>
    </p:spTree>
    <p:extLst>
      <p:ext uri="{BB962C8B-B14F-4D97-AF65-F5344CB8AC3E}">
        <p14:creationId xmlns:p14="http://schemas.microsoft.com/office/powerpoint/2010/main" val="423816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C8673EC6-4E6D-9356-6419-24580020504C}"/>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0F6CA68D-D7BF-B76C-9CE8-86693D04C50B}"/>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INTRA: Query-Centric Operation Consolidation</a:t>
            </a:r>
            <a:endParaRPr sz="1600" dirty="0"/>
          </a:p>
        </p:txBody>
      </p:sp>
      <p:pic>
        <p:nvPicPr>
          <p:cNvPr id="2" name="Picture 1">
            <a:extLst>
              <a:ext uri="{FF2B5EF4-FFF2-40B4-BE49-F238E27FC236}">
                <a16:creationId xmlns:a16="http://schemas.microsoft.com/office/drawing/2014/main" id="{1D5BD3FA-1E2F-88B6-45D5-8A7CAB74E5CF}"/>
              </a:ext>
            </a:extLst>
          </p:cNvPr>
          <p:cNvPicPr>
            <a:picLocks noChangeAspect="1"/>
          </p:cNvPicPr>
          <p:nvPr/>
        </p:nvPicPr>
        <p:blipFill>
          <a:blip r:embed="rId3"/>
          <a:srcRect t="49628" b="35018"/>
          <a:stretch>
            <a:fillRect/>
          </a:stretch>
        </p:blipFill>
        <p:spPr>
          <a:xfrm>
            <a:off x="149654" y="843609"/>
            <a:ext cx="4519687" cy="523075"/>
          </a:xfrm>
          <a:prstGeom prst="rect">
            <a:avLst/>
          </a:prstGeom>
        </p:spPr>
      </p:pic>
      <p:sp>
        <p:nvSpPr>
          <p:cNvPr id="4" name="TextBox 3">
            <a:extLst>
              <a:ext uri="{FF2B5EF4-FFF2-40B4-BE49-F238E27FC236}">
                <a16:creationId xmlns:a16="http://schemas.microsoft.com/office/drawing/2014/main" id="{16AC9E08-5C2F-97F4-F7B1-6AB60960E8F2}"/>
              </a:ext>
            </a:extLst>
          </p:cNvPr>
          <p:cNvSpPr txBox="1"/>
          <p:nvPr/>
        </p:nvSpPr>
        <p:spPr>
          <a:xfrm>
            <a:off x="5357204" y="2194085"/>
            <a:ext cx="3199144" cy="1154162"/>
          </a:xfrm>
          <a:prstGeom prst="rect">
            <a:avLst/>
          </a:prstGeom>
          <a:noFill/>
        </p:spPr>
        <p:txBody>
          <a:bodyPr wrap="square" rtlCol="0">
            <a:spAutoFit/>
          </a:bodyPr>
          <a:lstStyle/>
          <a:p>
            <a:r>
              <a:rPr lang="en-US" b="1" dirty="0"/>
              <a:t>Why is it needed?</a:t>
            </a:r>
          </a:p>
          <a:p>
            <a:pPr marL="285750" indent="-285750">
              <a:buFont typeface="Arial" panose="020B0604020202020204" pitchFamily="34" charset="0"/>
              <a:buChar char="•"/>
            </a:pPr>
            <a:r>
              <a:rPr lang="en-US" sz="1100" dirty="0"/>
              <a:t>Access conflicts from different threads processing operations of same query simultaneously</a:t>
            </a:r>
          </a:p>
          <a:p>
            <a:pPr marL="285750" indent="-285750">
              <a:buFont typeface="Arial" panose="020B0604020202020204" pitchFamily="34" charset="0"/>
              <a:buChar char="•"/>
            </a:pPr>
            <a:r>
              <a:rPr lang="en-US" sz="1100" dirty="0"/>
              <a:t>Requires locking and synchronization operations (expensive)</a:t>
            </a:r>
          </a:p>
        </p:txBody>
      </p:sp>
      <p:sp>
        <p:nvSpPr>
          <p:cNvPr id="9" name="TextBox 8">
            <a:extLst>
              <a:ext uri="{FF2B5EF4-FFF2-40B4-BE49-F238E27FC236}">
                <a16:creationId xmlns:a16="http://schemas.microsoft.com/office/drawing/2014/main" id="{6D801BEC-CE52-9CC5-0C4E-E126E4BE49B5}"/>
              </a:ext>
            </a:extLst>
          </p:cNvPr>
          <p:cNvSpPr txBox="1"/>
          <p:nvPr/>
        </p:nvSpPr>
        <p:spPr>
          <a:xfrm>
            <a:off x="5357204" y="1378477"/>
            <a:ext cx="3199144" cy="815608"/>
          </a:xfrm>
          <a:prstGeom prst="rect">
            <a:avLst/>
          </a:prstGeom>
          <a:noFill/>
        </p:spPr>
        <p:txBody>
          <a:bodyPr wrap="square" rtlCol="0">
            <a:spAutoFit/>
          </a:bodyPr>
          <a:lstStyle/>
          <a:p>
            <a:r>
              <a:rPr lang="en-US" b="1" dirty="0"/>
              <a:t>What is it?</a:t>
            </a:r>
          </a:p>
          <a:p>
            <a:pPr marL="285750" indent="-285750">
              <a:buFont typeface="Arial" panose="020B0604020202020204" pitchFamily="34" charset="0"/>
              <a:buChar char="•"/>
            </a:pPr>
            <a:r>
              <a:rPr lang="en-US" sz="1100" dirty="0"/>
              <a:t>Assign all operations from same FPP query to individual threads</a:t>
            </a:r>
          </a:p>
          <a:p>
            <a:pPr marL="285750" indent="-285750">
              <a:buFont typeface="Arial" panose="020B0604020202020204" pitchFamily="34" charset="0"/>
              <a:buChar char="•"/>
            </a:pPr>
            <a:r>
              <a:rPr lang="en-US" sz="1100" dirty="0"/>
              <a:t>Process all FPP queries in parallel</a:t>
            </a:r>
          </a:p>
        </p:txBody>
      </p:sp>
      <p:pic>
        <p:nvPicPr>
          <p:cNvPr id="14" name="Picture 13">
            <a:extLst>
              <a:ext uri="{FF2B5EF4-FFF2-40B4-BE49-F238E27FC236}">
                <a16:creationId xmlns:a16="http://schemas.microsoft.com/office/drawing/2014/main" id="{8672D706-5A3A-085C-C43C-989C5907A4E5}"/>
              </a:ext>
            </a:extLst>
          </p:cNvPr>
          <p:cNvPicPr>
            <a:picLocks noChangeAspect="1"/>
          </p:cNvPicPr>
          <p:nvPr/>
        </p:nvPicPr>
        <p:blipFill>
          <a:blip r:embed="rId4"/>
          <a:stretch>
            <a:fillRect/>
          </a:stretch>
        </p:blipFill>
        <p:spPr>
          <a:xfrm>
            <a:off x="236369" y="1786281"/>
            <a:ext cx="5120835" cy="1934381"/>
          </a:xfrm>
          <a:prstGeom prst="rect">
            <a:avLst/>
          </a:prstGeom>
        </p:spPr>
      </p:pic>
      <p:pic>
        <p:nvPicPr>
          <p:cNvPr id="15" name="Picture 14">
            <a:extLst>
              <a:ext uri="{FF2B5EF4-FFF2-40B4-BE49-F238E27FC236}">
                <a16:creationId xmlns:a16="http://schemas.microsoft.com/office/drawing/2014/main" id="{1FEA68A4-1ECF-532E-698B-5FC70511DD92}"/>
              </a:ext>
            </a:extLst>
          </p:cNvPr>
          <p:cNvPicPr>
            <a:picLocks noChangeAspect="1"/>
          </p:cNvPicPr>
          <p:nvPr/>
        </p:nvPicPr>
        <p:blipFill>
          <a:blip r:embed="rId5"/>
          <a:stretch>
            <a:fillRect/>
          </a:stretch>
        </p:blipFill>
        <p:spPr>
          <a:xfrm>
            <a:off x="418558" y="3720662"/>
            <a:ext cx="2971800" cy="297582"/>
          </a:xfrm>
          <a:prstGeom prst="rect">
            <a:avLst/>
          </a:prstGeom>
        </p:spPr>
      </p:pic>
      <p:sp>
        <p:nvSpPr>
          <p:cNvPr id="17" name="TextBox 16">
            <a:extLst>
              <a:ext uri="{FF2B5EF4-FFF2-40B4-BE49-F238E27FC236}">
                <a16:creationId xmlns:a16="http://schemas.microsoft.com/office/drawing/2014/main" id="{8B2FF6DF-64CF-47E6-8E86-6BCE2A5FD8A5}"/>
              </a:ext>
            </a:extLst>
          </p:cNvPr>
          <p:cNvSpPr txBox="1"/>
          <p:nvPr/>
        </p:nvSpPr>
        <p:spPr>
          <a:xfrm>
            <a:off x="5357204" y="3358857"/>
            <a:ext cx="3199144" cy="984885"/>
          </a:xfrm>
          <a:prstGeom prst="rect">
            <a:avLst/>
          </a:prstGeom>
          <a:noFill/>
        </p:spPr>
        <p:txBody>
          <a:bodyPr wrap="square" rtlCol="0">
            <a:spAutoFit/>
          </a:bodyPr>
          <a:lstStyle/>
          <a:p>
            <a:r>
              <a:rPr lang="en-US" b="1" dirty="0"/>
              <a:t>What are the benefits?</a:t>
            </a:r>
          </a:p>
          <a:p>
            <a:pPr marL="285750" indent="-285750">
              <a:buFont typeface="Arial" panose="020B0604020202020204" pitchFamily="34" charset="0"/>
              <a:buChar char="•"/>
            </a:pPr>
            <a:r>
              <a:rPr lang="en-US" sz="1100" dirty="0"/>
              <a:t>Operations of one query can be sequential and atomic-free</a:t>
            </a:r>
          </a:p>
          <a:p>
            <a:pPr marL="285750" indent="-285750">
              <a:buFont typeface="Arial" panose="020B0604020202020204" pitchFamily="34" charset="0"/>
              <a:buChar char="•"/>
            </a:pPr>
            <a:r>
              <a:rPr lang="en-US" sz="1100" dirty="0"/>
              <a:t>Avoids stride memory access (query data is shared in contiguous memory space)</a:t>
            </a:r>
          </a:p>
        </p:txBody>
      </p:sp>
    </p:spTree>
    <p:extLst>
      <p:ext uri="{BB962C8B-B14F-4D97-AF65-F5344CB8AC3E}">
        <p14:creationId xmlns:p14="http://schemas.microsoft.com/office/powerpoint/2010/main" val="151271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A1085291-086F-BF34-7E19-5924FAA6F199}"/>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39E56A65-9344-C0EB-28AF-440F96EC0A2C}"/>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INTRA: Prioritizing Consolidated Queries</a:t>
            </a:r>
            <a:endParaRPr sz="1600" dirty="0"/>
          </a:p>
        </p:txBody>
      </p:sp>
      <p:pic>
        <p:nvPicPr>
          <p:cNvPr id="2" name="Picture 1">
            <a:extLst>
              <a:ext uri="{FF2B5EF4-FFF2-40B4-BE49-F238E27FC236}">
                <a16:creationId xmlns:a16="http://schemas.microsoft.com/office/drawing/2014/main" id="{0B3244F8-A538-5307-1D33-012A5BE896A0}"/>
              </a:ext>
            </a:extLst>
          </p:cNvPr>
          <p:cNvPicPr>
            <a:picLocks noChangeAspect="1"/>
          </p:cNvPicPr>
          <p:nvPr/>
        </p:nvPicPr>
        <p:blipFill>
          <a:blip r:embed="rId3"/>
          <a:srcRect t="60363" b="24180"/>
          <a:stretch>
            <a:fillRect/>
          </a:stretch>
        </p:blipFill>
        <p:spPr>
          <a:xfrm>
            <a:off x="149654" y="875475"/>
            <a:ext cx="4519687" cy="526591"/>
          </a:xfrm>
          <a:prstGeom prst="rect">
            <a:avLst/>
          </a:prstGeom>
        </p:spPr>
      </p:pic>
      <p:sp>
        <p:nvSpPr>
          <p:cNvPr id="4" name="TextBox 3">
            <a:extLst>
              <a:ext uri="{FF2B5EF4-FFF2-40B4-BE49-F238E27FC236}">
                <a16:creationId xmlns:a16="http://schemas.microsoft.com/office/drawing/2014/main" id="{BEC89E15-4EBE-BA57-DEC4-8E9F0633C8E2}"/>
              </a:ext>
            </a:extLst>
          </p:cNvPr>
          <p:cNvSpPr txBox="1"/>
          <p:nvPr/>
        </p:nvSpPr>
        <p:spPr>
          <a:xfrm>
            <a:off x="5357204" y="2421178"/>
            <a:ext cx="3199144" cy="815608"/>
          </a:xfrm>
          <a:prstGeom prst="rect">
            <a:avLst/>
          </a:prstGeom>
          <a:noFill/>
        </p:spPr>
        <p:txBody>
          <a:bodyPr wrap="square" rtlCol="0">
            <a:spAutoFit/>
          </a:bodyPr>
          <a:lstStyle/>
          <a:p>
            <a:r>
              <a:rPr lang="en-US" b="1" dirty="0"/>
              <a:t>Why is it needed?</a:t>
            </a:r>
          </a:p>
          <a:p>
            <a:pPr marL="285750" indent="-285750">
              <a:buFont typeface="Arial" panose="020B0604020202020204" pitchFamily="34" charset="0"/>
              <a:buChar char="•"/>
            </a:pPr>
            <a:r>
              <a:rPr lang="en-US" sz="1100" dirty="0"/>
              <a:t>Redundant processing (e.g. exploring shorter paths before longer ones, then pruning)</a:t>
            </a:r>
          </a:p>
        </p:txBody>
      </p:sp>
      <p:sp>
        <p:nvSpPr>
          <p:cNvPr id="9" name="TextBox 8">
            <a:extLst>
              <a:ext uri="{FF2B5EF4-FFF2-40B4-BE49-F238E27FC236}">
                <a16:creationId xmlns:a16="http://schemas.microsoft.com/office/drawing/2014/main" id="{63DC2AD0-E0DC-0ACB-2788-7F745070FC3A}"/>
              </a:ext>
            </a:extLst>
          </p:cNvPr>
          <p:cNvSpPr txBox="1"/>
          <p:nvPr/>
        </p:nvSpPr>
        <p:spPr>
          <a:xfrm>
            <a:off x="5357204" y="1356985"/>
            <a:ext cx="3199144" cy="984885"/>
          </a:xfrm>
          <a:prstGeom prst="rect">
            <a:avLst/>
          </a:prstGeom>
          <a:noFill/>
        </p:spPr>
        <p:txBody>
          <a:bodyPr wrap="square" rtlCol="0">
            <a:spAutoFit/>
          </a:bodyPr>
          <a:lstStyle/>
          <a:p>
            <a:r>
              <a:rPr lang="en-US" b="1" dirty="0"/>
              <a:t>What is it?</a:t>
            </a:r>
          </a:p>
          <a:p>
            <a:pPr marL="285750" indent="-285750">
              <a:buFont typeface="Arial" panose="020B0604020202020204" pitchFamily="34" charset="0"/>
              <a:buChar char="•"/>
            </a:pPr>
            <a:r>
              <a:rPr lang="en-US" sz="1100" dirty="0"/>
              <a:t>Within each group of consolidated operations, order by priority </a:t>
            </a:r>
          </a:p>
          <a:p>
            <a:pPr marL="285750" indent="-285750">
              <a:buFont typeface="Arial" panose="020B0604020202020204" pitchFamily="34" charset="0"/>
              <a:buChar char="•"/>
            </a:pPr>
            <a:r>
              <a:rPr lang="en-US" sz="1100" dirty="0"/>
              <a:t>Priority functor is determined by user (established literature)</a:t>
            </a:r>
          </a:p>
        </p:txBody>
      </p:sp>
      <p:sp>
        <p:nvSpPr>
          <p:cNvPr id="17" name="TextBox 16">
            <a:extLst>
              <a:ext uri="{FF2B5EF4-FFF2-40B4-BE49-F238E27FC236}">
                <a16:creationId xmlns:a16="http://schemas.microsoft.com/office/drawing/2014/main" id="{CEEAE465-19D3-378C-77DD-BBF66A688EE4}"/>
              </a:ext>
            </a:extLst>
          </p:cNvPr>
          <p:cNvSpPr txBox="1"/>
          <p:nvPr/>
        </p:nvSpPr>
        <p:spPr>
          <a:xfrm>
            <a:off x="5357204" y="3316094"/>
            <a:ext cx="3199144" cy="646331"/>
          </a:xfrm>
          <a:prstGeom prst="rect">
            <a:avLst/>
          </a:prstGeom>
          <a:noFill/>
        </p:spPr>
        <p:txBody>
          <a:bodyPr wrap="square" rtlCol="0">
            <a:spAutoFit/>
          </a:bodyPr>
          <a:lstStyle/>
          <a:p>
            <a:r>
              <a:rPr lang="en-US" b="1" dirty="0"/>
              <a:t>What are the benefits?</a:t>
            </a:r>
          </a:p>
          <a:p>
            <a:pPr marL="285750" indent="-285750">
              <a:buFont typeface="Arial" panose="020B0604020202020204" pitchFamily="34" charset="0"/>
              <a:buChar char="•"/>
            </a:pPr>
            <a:r>
              <a:rPr lang="en-US" sz="1100" dirty="0"/>
              <a:t>Reduces the number of operations by prioritizing those most likely to converge</a:t>
            </a:r>
          </a:p>
        </p:txBody>
      </p:sp>
      <p:pic>
        <p:nvPicPr>
          <p:cNvPr id="3" name="Picture 2">
            <a:extLst>
              <a:ext uri="{FF2B5EF4-FFF2-40B4-BE49-F238E27FC236}">
                <a16:creationId xmlns:a16="http://schemas.microsoft.com/office/drawing/2014/main" id="{97D0CEFC-152A-E830-416E-989B6C2F0C4B}"/>
              </a:ext>
            </a:extLst>
          </p:cNvPr>
          <p:cNvPicPr>
            <a:picLocks noChangeAspect="1"/>
          </p:cNvPicPr>
          <p:nvPr/>
        </p:nvPicPr>
        <p:blipFill>
          <a:blip r:embed="rId4"/>
          <a:stretch>
            <a:fillRect/>
          </a:stretch>
        </p:blipFill>
        <p:spPr>
          <a:xfrm>
            <a:off x="451783" y="1930675"/>
            <a:ext cx="4561490" cy="1518422"/>
          </a:xfrm>
          <a:prstGeom prst="rect">
            <a:avLst/>
          </a:prstGeom>
        </p:spPr>
      </p:pic>
      <p:pic>
        <p:nvPicPr>
          <p:cNvPr id="5" name="Picture 4">
            <a:extLst>
              <a:ext uri="{FF2B5EF4-FFF2-40B4-BE49-F238E27FC236}">
                <a16:creationId xmlns:a16="http://schemas.microsoft.com/office/drawing/2014/main" id="{CBBC1BD7-055B-BF03-84BB-EF90B22EBF2D}"/>
              </a:ext>
            </a:extLst>
          </p:cNvPr>
          <p:cNvPicPr>
            <a:picLocks noChangeAspect="1"/>
          </p:cNvPicPr>
          <p:nvPr/>
        </p:nvPicPr>
        <p:blipFill>
          <a:blip r:embed="rId5"/>
          <a:stretch>
            <a:fillRect/>
          </a:stretch>
        </p:blipFill>
        <p:spPr>
          <a:xfrm>
            <a:off x="451783" y="3530377"/>
            <a:ext cx="2861264" cy="421902"/>
          </a:xfrm>
          <a:prstGeom prst="rect">
            <a:avLst/>
          </a:prstGeom>
        </p:spPr>
      </p:pic>
    </p:spTree>
    <p:extLst>
      <p:ext uri="{BB962C8B-B14F-4D97-AF65-F5344CB8AC3E}">
        <p14:creationId xmlns:p14="http://schemas.microsoft.com/office/powerpoint/2010/main" val="267298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86E2D06A-9F00-4D07-4460-CF3596F94CDC}"/>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2FF16CEF-2DAD-9B6A-F3DE-BED124E20880}"/>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INTER: Heuristic-Based Yielding</a:t>
            </a:r>
            <a:endParaRPr sz="1600" dirty="0"/>
          </a:p>
        </p:txBody>
      </p:sp>
      <p:pic>
        <p:nvPicPr>
          <p:cNvPr id="2" name="Picture 1">
            <a:extLst>
              <a:ext uri="{FF2B5EF4-FFF2-40B4-BE49-F238E27FC236}">
                <a16:creationId xmlns:a16="http://schemas.microsoft.com/office/drawing/2014/main" id="{5FD413C6-6ED4-E30A-78FC-375C3B487AA8}"/>
              </a:ext>
            </a:extLst>
          </p:cNvPr>
          <p:cNvPicPr>
            <a:picLocks noChangeAspect="1"/>
          </p:cNvPicPr>
          <p:nvPr/>
        </p:nvPicPr>
        <p:blipFill>
          <a:blip r:embed="rId3"/>
          <a:srcRect l="-1349" t="81197" r="1349" b="8845"/>
          <a:stretch>
            <a:fillRect/>
          </a:stretch>
        </p:blipFill>
        <p:spPr>
          <a:xfrm>
            <a:off x="149654" y="946464"/>
            <a:ext cx="4519687" cy="339260"/>
          </a:xfrm>
          <a:prstGeom prst="rect">
            <a:avLst/>
          </a:prstGeom>
        </p:spPr>
      </p:pic>
      <p:sp>
        <p:nvSpPr>
          <p:cNvPr id="4" name="TextBox 3">
            <a:extLst>
              <a:ext uri="{FF2B5EF4-FFF2-40B4-BE49-F238E27FC236}">
                <a16:creationId xmlns:a16="http://schemas.microsoft.com/office/drawing/2014/main" id="{DA5518C5-5D34-A946-D663-48A21CA36A1D}"/>
              </a:ext>
            </a:extLst>
          </p:cNvPr>
          <p:cNvSpPr txBox="1"/>
          <p:nvPr/>
        </p:nvSpPr>
        <p:spPr>
          <a:xfrm>
            <a:off x="5357204" y="2596694"/>
            <a:ext cx="3199144" cy="1154162"/>
          </a:xfrm>
          <a:prstGeom prst="rect">
            <a:avLst/>
          </a:prstGeom>
          <a:noFill/>
        </p:spPr>
        <p:txBody>
          <a:bodyPr wrap="square" rtlCol="0">
            <a:spAutoFit/>
          </a:bodyPr>
          <a:lstStyle/>
          <a:p>
            <a:r>
              <a:rPr lang="en-US" b="1" dirty="0"/>
              <a:t>Why is it needed?</a:t>
            </a:r>
          </a:p>
          <a:p>
            <a:pPr marL="285750" indent="-285750">
              <a:buFont typeface="Arial" panose="020B0604020202020204" pitchFamily="34" charset="0"/>
              <a:buChar char="•"/>
            </a:pPr>
            <a:r>
              <a:rPr lang="en-US" sz="1100" dirty="0"/>
              <a:t>Diminishing returns (e.g. PPR can converge to local stable states that are disrupted by external partitions; SSSP is more likely to spend time exploring unpromising paths if it stays within one partition)</a:t>
            </a:r>
          </a:p>
        </p:txBody>
      </p:sp>
      <p:sp>
        <p:nvSpPr>
          <p:cNvPr id="9" name="TextBox 8">
            <a:extLst>
              <a:ext uri="{FF2B5EF4-FFF2-40B4-BE49-F238E27FC236}">
                <a16:creationId xmlns:a16="http://schemas.microsoft.com/office/drawing/2014/main" id="{7557CEB9-CECE-6424-5CAF-E8DE177F8A46}"/>
              </a:ext>
            </a:extLst>
          </p:cNvPr>
          <p:cNvSpPr txBox="1"/>
          <p:nvPr/>
        </p:nvSpPr>
        <p:spPr>
          <a:xfrm>
            <a:off x="5357204" y="949181"/>
            <a:ext cx="3199144" cy="815608"/>
          </a:xfrm>
          <a:prstGeom prst="rect">
            <a:avLst/>
          </a:prstGeom>
          <a:noFill/>
        </p:spPr>
        <p:txBody>
          <a:bodyPr wrap="square" rtlCol="0">
            <a:spAutoFit/>
          </a:bodyPr>
          <a:lstStyle/>
          <a:p>
            <a:r>
              <a:rPr lang="en-US" b="1" dirty="0"/>
              <a:t>What is it?</a:t>
            </a:r>
          </a:p>
          <a:p>
            <a:pPr marL="285750" indent="-285750">
              <a:buFont typeface="Arial" panose="020B0604020202020204" pitchFamily="34" charset="0"/>
              <a:buChar char="•"/>
            </a:pPr>
            <a:r>
              <a:rPr lang="en-US" sz="1100" dirty="0"/>
              <a:t>Pause running a query if it satisfies user-determined heuristics (will be processed later in the partition buffer)</a:t>
            </a:r>
          </a:p>
        </p:txBody>
      </p:sp>
      <p:sp>
        <p:nvSpPr>
          <p:cNvPr id="17" name="TextBox 16">
            <a:extLst>
              <a:ext uri="{FF2B5EF4-FFF2-40B4-BE49-F238E27FC236}">
                <a16:creationId xmlns:a16="http://schemas.microsoft.com/office/drawing/2014/main" id="{533972F4-72F6-F891-CE3E-7BE5AC18EB01}"/>
              </a:ext>
            </a:extLst>
          </p:cNvPr>
          <p:cNvSpPr txBox="1"/>
          <p:nvPr/>
        </p:nvSpPr>
        <p:spPr>
          <a:xfrm>
            <a:off x="5357204" y="3755581"/>
            <a:ext cx="3199144" cy="646331"/>
          </a:xfrm>
          <a:prstGeom prst="rect">
            <a:avLst/>
          </a:prstGeom>
          <a:noFill/>
        </p:spPr>
        <p:txBody>
          <a:bodyPr wrap="square" rtlCol="0">
            <a:spAutoFit/>
          </a:bodyPr>
          <a:lstStyle/>
          <a:p>
            <a:r>
              <a:rPr lang="en-US" b="1" dirty="0"/>
              <a:t>What are the benefits?</a:t>
            </a:r>
          </a:p>
          <a:p>
            <a:pPr marL="285750" indent="-285750">
              <a:buFont typeface="Arial" panose="020B0604020202020204" pitchFamily="34" charset="0"/>
              <a:buChar char="•"/>
            </a:pPr>
            <a:r>
              <a:rPr lang="en-US" sz="1100" dirty="0"/>
              <a:t>Reduces redundant operations</a:t>
            </a:r>
          </a:p>
          <a:p>
            <a:pPr marL="285750" indent="-285750">
              <a:buFont typeface="Arial" panose="020B0604020202020204" pitchFamily="34" charset="0"/>
              <a:buChar char="•"/>
            </a:pPr>
            <a:r>
              <a:rPr lang="en-US" sz="1100" dirty="0"/>
              <a:t>Improves work efficiency of FPP operations</a:t>
            </a:r>
          </a:p>
        </p:txBody>
      </p:sp>
      <p:pic>
        <p:nvPicPr>
          <p:cNvPr id="6" name="Picture 5">
            <a:extLst>
              <a:ext uri="{FF2B5EF4-FFF2-40B4-BE49-F238E27FC236}">
                <a16:creationId xmlns:a16="http://schemas.microsoft.com/office/drawing/2014/main" id="{DFB56AF3-5F49-77B2-832F-BFB251610CB4}"/>
              </a:ext>
            </a:extLst>
          </p:cNvPr>
          <p:cNvPicPr>
            <a:picLocks noChangeAspect="1"/>
          </p:cNvPicPr>
          <p:nvPr/>
        </p:nvPicPr>
        <p:blipFill>
          <a:blip r:embed="rId4"/>
          <a:stretch>
            <a:fillRect/>
          </a:stretch>
        </p:blipFill>
        <p:spPr>
          <a:xfrm>
            <a:off x="369720" y="1849427"/>
            <a:ext cx="4544403" cy="1554173"/>
          </a:xfrm>
          <a:prstGeom prst="rect">
            <a:avLst/>
          </a:prstGeom>
        </p:spPr>
      </p:pic>
      <p:pic>
        <p:nvPicPr>
          <p:cNvPr id="7" name="Picture 6">
            <a:extLst>
              <a:ext uri="{FF2B5EF4-FFF2-40B4-BE49-F238E27FC236}">
                <a16:creationId xmlns:a16="http://schemas.microsoft.com/office/drawing/2014/main" id="{318B4D44-72FF-A1F2-67A4-EBE56E74CD6B}"/>
              </a:ext>
            </a:extLst>
          </p:cNvPr>
          <p:cNvPicPr>
            <a:picLocks noChangeAspect="1"/>
          </p:cNvPicPr>
          <p:nvPr/>
        </p:nvPicPr>
        <p:blipFill>
          <a:blip r:embed="rId5"/>
          <a:stretch>
            <a:fillRect/>
          </a:stretch>
        </p:blipFill>
        <p:spPr>
          <a:xfrm>
            <a:off x="441960" y="3316094"/>
            <a:ext cx="2870200" cy="434762"/>
          </a:xfrm>
          <a:prstGeom prst="rect">
            <a:avLst/>
          </a:prstGeom>
        </p:spPr>
      </p:pic>
      <p:sp>
        <p:nvSpPr>
          <p:cNvPr id="8" name="TextBox 7">
            <a:extLst>
              <a:ext uri="{FF2B5EF4-FFF2-40B4-BE49-F238E27FC236}">
                <a16:creationId xmlns:a16="http://schemas.microsoft.com/office/drawing/2014/main" id="{1B2E1784-2877-FE8A-1B7D-B91A35F7DF10}"/>
              </a:ext>
            </a:extLst>
          </p:cNvPr>
          <p:cNvSpPr txBox="1"/>
          <p:nvPr/>
        </p:nvSpPr>
        <p:spPr>
          <a:xfrm>
            <a:off x="5357204" y="1756142"/>
            <a:ext cx="3199144" cy="815608"/>
          </a:xfrm>
          <a:prstGeom prst="rect">
            <a:avLst/>
          </a:prstGeom>
          <a:noFill/>
        </p:spPr>
        <p:txBody>
          <a:bodyPr wrap="square" rtlCol="0">
            <a:spAutoFit/>
          </a:bodyPr>
          <a:lstStyle/>
          <a:p>
            <a:r>
              <a:rPr lang="en-US" b="1" dirty="0"/>
              <a:t>Heuristics</a:t>
            </a:r>
          </a:p>
          <a:p>
            <a:pPr marL="228600" indent="-228600">
              <a:buAutoNum type="arabicPeriod"/>
            </a:pPr>
            <a:r>
              <a:rPr lang="en-US" sz="1100" dirty="0"/>
              <a:t>Number of edges processed (too many?</a:t>
            </a:r>
          </a:p>
          <a:p>
            <a:pPr marL="228600" indent="-228600">
              <a:buAutoNum type="arabicPeriod"/>
            </a:pPr>
            <a:r>
              <a:rPr lang="en-US" sz="1100" dirty="0"/>
              <a:t>Operations’ values updated (do they exceed a Delta range?) </a:t>
            </a:r>
          </a:p>
        </p:txBody>
      </p:sp>
    </p:spTree>
    <p:extLst>
      <p:ext uri="{BB962C8B-B14F-4D97-AF65-F5344CB8AC3E}">
        <p14:creationId xmlns:p14="http://schemas.microsoft.com/office/powerpoint/2010/main" val="18341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Cache-Efficient Fork-Processing Patterns on Large Graphs</a:t>
            </a:r>
            <a:endParaRPr sz="1600" dirty="0"/>
          </a:p>
        </p:txBody>
      </p:sp>
      <p:sp>
        <p:nvSpPr>
          <p:cNvPr id="70" name="Google Shape;70;p14"/>
          <p:cNvSpPr txBox="1">
            <a:spLocks noGrp="1"/>
          </p:cNvSpPr>
          <p:nvPr>
            <p:ph type="title" idx="4294967295"/>
          </p:nvPr>
        </p:nvSpPr>
        <p:spPr>
          <a:xfrm>
            <a:off x="310600" y="863600"/>
            <a:ext cx="8521700" cy="573088"/>
          </a:xfrm>
          <a:prstGeom prst="rect">
            <a:avLst/>
          </a:prstGeom>
        </p:spPr>
        <p:txBody>
          <a:bodyPr spcFirstLastPara="1" wrap="square" lIns="91425" tIns="91425" rIns="91425" bIns="91425" anchor="t" anchorCtr="0">
            <a:noAutofit/>
          </a:bodyPr>
          <a:lstStyle/>
          <a:p>
            <a:r>
              <a:rPr lang="en-US" sz="700" dirty="0">
                <a:highlight>
                  <a:srgbClr val="FFFFFF"/>
                </a:highlight>
              </a:rPr>
              <a:t>Proceedings of the 2021 International Conference on Management of Data (SIGMOD ’21)</a:t>
            </a:r>
          </a:p>
        </p:txBody>
      </p:sp>
      <p:pic>
        <p:nvPicPr>
          <p:cNvPr id="2" name="Picture 1">
            <a:extLst>
              <a:ext uri="{FF2B5EF4-FFF2-40B4-BE49-F238E27FC236}">
                <a16:creationId xmlns:a16="http://schemas.microsoft.com/office/drawing/2014/main" id="{DFB2B422-636F-5029-50AF-35F17A37A924}"/>
              </a:ext>
            </a:extLst>
          </p:cNvPr>
          <p:cNvPicPr>
            <a:picLocks noChangeAspect="1"/>
          </p:cNvPicPr>
          <p:nvPr/>
        </p:nvPicPr>
        <p:blipFill>
          <a:blip r:embed="rId3"/>
          <a:stretch>
            <a:fillRect/>
          </a:stretch>
        </p:blipFill>
        <p:spPr>
          <a:xfrm>
            <a:off x="548914" y="1360319"/>
            <a:ext cx="2379211" cy="3116950"/>
          </a:xfrm>
          <a:prstGeom prst="rect">
            <a:avLst/>
          </a:prstGeom>
        </p:spPr>
      </p:pic>
      <p:pic>
        <p:nvPicPr>
          <p:cNvPr id="1026" name="Picture 2" descr="National University of Singapore | World University Rankings | THE">
            <a:extLst>
              <a:ext uri="{FF2B5EF4-FFF2-40B4-BE49-F238E27FC236}">
                <a16:creationId xmlns:a16="http://schemas.microsoft.com/office/drawing/2014/main" id="{4FC9EEA1-6DD4-F741-4F58-629EC1B75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439" y="1360319"/>
            <a:ext cx="4923064" cy="1919653"/>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87307A4D-4323-4BC3-4DDE-0D9345873B72}"/>
              </a:ext>
            </a:extLst>
          </p:cNvPr>
          <p:cNvSpPr txBox="1"/>
          <p:nvPr/>
        </p:nvSpPr>
        <p:spPr>
          <a:xfrm>
            <a:off x="4153849" y="3388268"/>
            <a:ext cx="2948243" cy="307777"/>
          </a:xfrm>
          <a:prstGeom prst="rect">
            <a:avLst/>
          </a:prstGeom>
          <a:noFill/>
        </p:spPr>
        <p:txBody>
          <a:bodyPr wrap="none" rtlCol="0">
            <a:spAutoFit/>
          </a:bodyPr>
          <a:lstStyle/>
          <a:p>
            <a:r>
              <a:rPr lang="en-US" b="1" dirty="0"/>
              <a:t>National University of Singapore</a:t>
            </a:r>
          </a:p>
        </p:txBody>
      </p:sp>
      <p:pic>
        <p:nvPicPr>
          <p:cNvPr id="48" name="Picture 47">
            <a:extLst>
              <a:ext uri="{FF2B5EF4-FFF2-40B4-BE49-F238E27FC236}">
                <a16:creationId xmlns:a16="http://schemas.microsoft.com/office/drawing/2014/main" id="{25A74447-E855-29D8-F179-F0A9973ED9B5}"/>
              </a:ext>
            </a:extLst>
          </p:cNvPr>
          <p:cNvPicPr>
            <a:picLocks noChangeAspect="1"/>
          </p:cNvPicPr>
          <p:nvPr/>
        </p:nvPicPr>
        <p:blipFill>
          <a:blip r:embed="rId5"/>
          <a:srcRect r="68510" b="43628"/>
          <a:stretch>
            <a:fillRect/>
          </a:stretch>
        </p:blipFill>
        <p:spPr>
          <a:xfrm>
            <a:off x="3166439" y="4309809"/>
            <a:ext cx="987410" cy="334920"/>
          </a:xfrm>
          <a:prstGeom prst="rect">
            <a:avLst/>
          </a:prstGeom>
        </p:spPr>
      </p:pic>
      <p:pic>
        <p:nvPicPr>
          <p:cNvPr id="1030" name="Picture 6" descr="Dr. Shengliang Lu‏ - ‏KFC, MCD, DHL, DOC, PVZ, PVP, PPT‏ | LinkedIn">
            <a:extLst>
              <a:ext uri="{FF2B5EF4-FFF2-40B4-BE49-F238E27FC236}">
                <a16:creationId xmlns:a16="http://schemas.microsoft.com/office/drawing/2014/main" id="{0C133963-9259-E7E6-7228-2C15395C1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3641" y="3622566"/>
            <a:ext cx="665843" cy="66584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75A0FE2F-6BBE-DCFB-7C68-50B9259802FB}"/>
              </a:ext>
            </a:extLst>
          </p:cNvPr>
          <p:cNvPicPr>
            <a:picLocks noChangeAspect="1"/>
          </p:cNvPicPr>
          <p:nvPr/>
        </p:nvPicPr>
        <p:blipFill>
          <a:blip r:embed="rId7"/>
          <a:stretch>
            <a:fillRect/>
          </a:stretch>
        </p:blipFill>
        <p:spPr>
          <a:xfrm>
            <a:off x="4392163" y="3750431"/>
            <a:ext cx="577660" cy="613764"/>
          </a:xfrm>
          <a:prstGeom prst="rect">
            <a:avLst/>
          </a:prstGeom>
        </p:spPr>
      </p:pic>
      <p:pic>
        <p:nvPicPr>
          <p:cNvPr id="53" name="Picture 52">
            <a:extLst>
              <a:ext uri="{FF2B5EF4-FFF2-40B4-BE49-F238E27FC236}">
                <a16:creationId xmlns:a16="http://schemas.microsoft.com/office/drawing/2014/main" id="{3DD3818F-A594-F318-36C9-BE2D1F2BDB27}"/>
              </a:ext>
            </a:extLst>
          </p:cNvPr>
          <p:cNvPicPr>
            <a:picLocks noChangeAspect="1"/>
          </p:cNvPicPr>
          <p:nvPr/>
        </p:nvPicPr>
        <p:blipFill>
          <a:blip r:embed="rId5"/>
          <a:srcRect l="34645" t="-429" r="33865" b="44057"/>
          <a:stretch>
            <a:fillRect/>
          </a:stretch>
        </p:blipFill>
        <p:spPr>
          <a:xfrm>
            <a:off x="4153849" y="4399602"/>
            <a:ext cx="987410" cy="334920"/>
          </a:xfrm>
          <a:prstGeom prst="rect">
            <a:avLst/>
          </a:prstGeom>
        </p:spPr>
      </p:pic>
      <p:pic>
        <p:nvPicPr>
          <p:cNvPr id="54" name="Picture 53">
            <a:extLst>
              <a:ext uri="{FF2B5EF4-FFF2-40B4-BE49-F238E27FC236}">
                <a16:creationId xmlns:a16="http://schemas.microsoft.com/office/drawing/2014/main" id="{63F50388-F40A-8899-DE3D-71C09723D05A}"/>
              </a:ext>
            </a:extLst>
          </p:cNvPr>
          <p:cNvPicPr>
            <a:picLocks noChangeAspect="1"/>
          </p:cNvPicPr>
          <p:nvPr/>
        </p:nvPicPr>
        <p:blipFill>
          <a:blip r:embed="rId5"/>
          <a:srcRect l="68441" t="292" r="69" b="43336"/>
          <a:stretch>
            <a:fillRect/>
          </a:stretch>
        </p:blipFill>
        <p:spPr>
          <a:xfrm>
            <a:off x="5141259" y="4363555"/>
            <a:ext cx="987410" cy="334920"/>
          </a:xfrm>
          <a:prstGeom prst="rect">
            <a:avLst/>
          </a:prstGeom>
        </p:spPr>
      </p:pic>
      <p:pic>
        <p:nvPicPr>
          <p:cNvPr id="1032" name="Picture 8" descr="Johns Paul - J.P. Morgan | LinkedIn">
            <a:extLst>
              <a:ext uri="{FF2B5EF4-FFF2-40B4-BE49-F238E27FC236}">
                <a16:creationId xmlns:a16="http://schemas.microsoft.com/office/drawing/2014/main" id="{AEA83D83-00B0-FF11-D6A1-47A3EDBC17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2502" y="3733938"/>
            <a:ext cx="592364" cy="59236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a:extLst>
              <a:ext uri="{FF2B5EF4-FFF2-40B4-BE49-F238E27FC236}">
                <a16:creationId xmlns:a16="http://schemas.microsoft.com/office/drawing/2014/main" id="{5ABB1E21-9D69-AC34-520F-C7A4A8DA3BA0}"/>
              </a:ext>
            </a:extLst>
          </p:cNvPr>
          <p:cNvPicPr>
            <a:picLocks noChangeAspect="1"/>
          </p:cNvPicPr>
          <p:nvPr/>
        </p:nvPicPr>
        <p:blipFill>
          <a:blip r:embed="rId5"/>
          <a:srcRect l="18510" t="45884" r="50000" b="-2256"/>
          <a:stretch>
            <a:fillRect/>
          </a:stretch>
        </p:blipFill>
        <p:spPr>
          <a:xfrm>
            <a:off x="6128669" y="4363555"/>
            <a:ext cx="987410" cy="334920"/>
          </a:xfrm>
          <a:prstGeom prst="rect">
            <a:avLst/>
          </a:prstGeom>
        </p:spPr>
      </p:pic>
      <p:pic>
        <p:nvPicPr>
          <p:cNvPr id="1034" name="Picture 10" descr="Yuchen LI | Singapore Management University, Singapore | smu | School of  Information Systems | Research profile">
            <a:extLst>
              <a:ext uri="{FF2B5EF4-FFF2-40B4-BE49-F238E27FC236}">
                <a16:creationId xmlns:a16="http://schemas.microsoft.com/office/drawing/2014/main" id="{57E950F9-DEF3-2A0E-E2AB-0FF6CF518A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6192" y="3763975"/>
            <a:ext cx="592363" cy="5923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708EC42C-85AB-1E2F-F492-7C5E018DE0BE}"/>
              </a:ext>
            </a:extLst>
          </p:cNvPr>
          <p:cNvPicPr>
            <a:picLocks noChangeAspect="1"/>
          </p:cNvPicPr>
          <p:nvPr/>
        </p:nvPicPr>
        <p:blipFill>
          <a:blip r:embed="rId5"/>
          <a:srcRect l="51644" t="45884" r="16866" b="-2256"/>
          <a:stretch>
            <a:fillRect/>
          </a:stretch>
        </p:blipFill>
        <p:spPr>
          <a:xfrm>
            <a:off x="7132876" y="4333532"/>
            <a:ext cx="987410" cy="334920"/>
          </a:xfrm>
          <a:prstGeom prst="rect">
            <a:avLst/>
          </a:prstGeom>
        </p:spPr>
      </p:pic>
      <p:pic>
        <p:nvPicPr>
          <p:cNvPr id="57" name="Picture 56">
            <a:extLst>
              <a:ext uri="{FF2B5EF4-FFF2-40B4-BE49-F238E27FC236}">
                <a16:creationId xmlns:a16="http://schemas.microsoft.com/office/drawing/2014/main" id="{8854F007-5243-4EDE-4752-BD11762AC15F}"/>
              </a:ext>
            </a:extLst>
          </p:cNvPr>
          <p:cNvPicPr>
            <a:picLocks noChangeAspect="1"/>
          </p:cNvPicPr>
          <p:nvPr/>
        </p:nvPicPr>
        <p:blipFill>
          <a:blip r:embed="rId10"/>
          <a:stretch>
            <a:fillRect/>
          </a:stretch>
        </p:blipFill>
        <p:spPr>
          <a:xfrm>
            <a:off x="7261235" y="3644754"/>
            <a:ext cx="682516" cy="6887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BC39CF2A-D83B-FF05-A496-89B4AD13288F}"/>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7F08E86F-20DD-89C7-3930-1500850F6B83}"/>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INTER: Priority-Based Scheduling</a:t>
            </a:r>
            <a:endParaRPr sz="1600" dirty="0"/>
          </a:p>
        </p:txBody>
      </p:sp>
      <p:pic>
        <p:nvPicPr>
          <p:cNvPr id="2" name="Picture 1">
            <a:extLst>
              <a:ext uri="{FF2B5EF4-FFF2-40B4-BE49-F238E27FC236}">
                <a16:creationId xmlns:a16="http://schemas.microsoft.com/office/drawing/2014/main" id="{C9FE12C1-F7C5-EDE8-A43C-929C35841D47}"/>
              </a:ext>
            </a:extLst>
          </p:cNvPr>
          <p:cNvPicPr>
            <a:picLocks noChangeAspect="1"/>
          </p:cNvPicPr>
          <p:nvPr/>
        </p:nvPicPr>
        <p:blipFill>
          <a:blip r:embed="rId3"/>
          <a:srcRect l="-1349" t="34023" r="1349" b="51062"/>
          <a:stretch>
            <a:fillRect/>
          </a:stretch>
        </p:blipFill>
        <p:spPr>
          <a:xfrm>
            <a:off x="149654" y="878813"/>
            <a:ext cx="4519687" cy="508120"/>
          </a:xfrm>
          <a:prstGeom prst="rect">
            <a:avLst/>
          </a:prstGeom>
        </p:spPr>
      </p:pic>
      <p:sp>
        <p:nvSpPr>
          <p:cNvPr id="4" name="TextBox 3">
            <a:extLst>
              <a:ext uri="{FF2B5EF4-FFF2-40B4-BE49-F238E27FC236}">
                <a16:creationId xmlns:a16="http://schemas.microsoft.com/office/drawing/2014/main" id="{3782D690-2A8E-466C-38CF-62722516472D}"/>
              </a:ext>
            </a:extLst>
          </p:cNvPr>
          <p:cNvSpPr txBox="1"/>
          <p:nvPr/>
        </p:nvSpPr>
        <p:spPr>
          <a:xfrm>
            <a:off x="5357204" y="2925580"/>
            <a:ext cx="3199144" cy="1154162"/>
          </a:xfrm>
          <a:prstGeom prst="rect">
            <a:avLst/>
          </a:prstGeom>
          <a:noFill/>
        </p:spPr>
        <p:txBody>
          <a:bodyPr wrap="square" rtlCol="0">
            <a:spAutoFit/>
          </a:bodyPr>
          <a:lstStyle/>
          <a:p>
            <a:r>
              <a:rPr lang="en-US" b="1" dirty="0"/>
              <a:t>Why is it needed?</a:t>
            </a:r>
          </a:p>
          <a:p>
            <a:pPr marL="285750" indent="-285750">
              <a:buFont typeface="Arial" panose="020B0604020202020204" pitchFamily="34" charset="0"/>
              <a:buChar char="•"/>
            </a:pPr>
            <a:r>
              <a:rPr lang="en-US" sz="1100" dirty="0"/>
              <a:t>Incorrect ordering of partitions makes it likely that you will repeatedly revisit the same partitions</a:t>
            </a:r>
          </a:p>
          <a:p>
            <a:pPr marL="285750" indent="-285750">
              <a:buFont typeface="Arial" panose="020B0604020202020204" pitchFamily="34" charset="0"/>
              <a:buChar char="•"/>
            </a:pPr>
            <a:r>
              <a:rPr lang="en-US" sz="1100" dirty="0"/>
              <a:t>Pick the partitions that are buffering the most promising operations for convergence</a:t>
            </a:r>
          </a:p>
        </p:txBody>
      </p:sp>
      <p:sp>
        <p:nvSpPr>
          <p:cNvPr id="9" name="TextBox 8">
            <a:extLst>
              <a:ext uri="{FF2B5EF4-FFF2-40B4-BE49-F238E27FC236}">
                <a16:creationId xmlns:a16="http://schemas.microsoft.com/office/drawing/2014/main" id="{5F88C372-EC54-8BAE-0D56-CE3FEBF00428}"/>
              </a:ext>
            </a:extLst>
          </p:cNvPr>
          <p:cNvSpPr txBox="1"/>
          <p:nvPr/>
        </p:nvSpPr>
        <p:spPr>
          <a:xfrm>
            <a:off x="5357204" y="949181"/>
            <a:ext cx="3199144" cy="646331"/>
          </a:xfrm>
          <a:prstGeom prst="rect">
            <a:avLst/>
          </a:prstGeom>
          <a:noFill/>
        </p:spPr>
        <p:txBody>
          <a:bodyPr wrap="square" rtlCol="0">
            <a:spAutoFit/>
          </a:bodyPr>
          <a:lstStyle/>
          <a:p>
            <a:r>
              <a:rPr lang="en-US" b="1" dirty="0"/>
              <a:t>What is it?</a:t>
            </a:r>
          </a:p>
          <a:p>
            <a:pPr marL="285750" indent="-285750">
              <a:buFont typeface="Arial" panose="020B0604020202020204" pitchFamily="34" charset="0"/>
              <a:buChar char="•"/>
            </a:pPr>
            <a:r>
              <a:rPr lang="en-US" sz="1100" dirty="0"/>
              <a:t>A decision-making process for selecting the next partition by priority</a:t>
            </a:r>
          </a:p>
        </p:txBody>
      </p:sp>
      <p:sp>
        <p:nvSpPr>
          <p:cNvPr id="17" name="TextBox 16">
            <a:extLst>
              <a:ext uri="{FF2B5EF4-FFF2-40B4-BE49-F238E27FC236}">
                <a16:creationId xmlns:a16="http://schemas.microsoft.com/office/drawing/2014/main" id="{53F72902-80FF-D381-E523-F3E31B2FE40D}"/>
              </a:ext>
            </a:extLst>
          </p:cNvPr>
          <p:cNvSpPr txBox="1"/>
          <p:nvPr/>
        </p:nvSpPr>
        <p:spPr>
          <a:xfrm>
            <a:off x="5357204" y="4084467"/>
            <a:ext cx="3199144" cy="646331"/>
          </a:xfrm>
          <a:prstGeom prst="rect">
            <a:avLst/>
          </a:prstGeom>
          <a:noFill/>
        </p:spPr>
        <p:txBody>
          <a:bodyPr wrap="square" rtlCol="0">
            <a:spAutoFit/>
          </a:bodyPr>
          <a:lstStyle/>
          <a:p>
            <a:r>
              <a:rPr lang="en-US" b="1" dirty="0"/>
              <a:t>What are the benefits?</a:t>
            </a:r>
          </a:p>
          <a:p>
            <a:pPr marL="285750" indent="-285750">
              <a:buFont typeface="Arial" panose="020B0604020202020204" pitchFamily="34" charset="0"/>
              <a:buChar char="•"/>
            </a:pPr>
            <a:r>
              <a:rPr lang="en-US" sz="1100" dirty="0"/>
              <a:t>Reduces redundancy and accelerates convergence</a:t>
            </a:r>
          </a:p>
        </p:txBody>
      </p:sp>
      <p:sp>
        <p:nvSpPr>
          <p:cNvPr id="8" name="TextBox 7">
            <a:extLst>
              <a:ext uri="{FF2B5EF4-FFF2-40B4-BE49-F238E27FC236}">
                <a16:creationId xmlns:a16="http://schemas.microsoft.com/office/drawing/2014/main" id="{9F721264-AF1E-8067-F969-FDAB6D69568D}"/>
              </a:ext>
            </a:extLst>
          </p:cNvPr>
          <p:cNvSpPr txBox="1"/>
          <p:nvPr/>
        </p:nvSpPr>
        <p:spPr>
          <a:xfrm>
            <a:off x="5357204" y="1595512"/>
            <a:ext cx="3199144" cy="1323439"/>
          </a:xfrm>
          <a:prstGeom prst="rect">
            <a:avLst/>
          </a:prstGeom>
          <a:noFill/>
        </p:spPr>
        <p:txBody>
          <a:bodyPr wrap="square" rtlCol="0">
            <a:spAutoFit/>
          </a:bodyPr>
          <a:lstStyle/>
          <a:p>
            <a:r>
              <a:rPr lang="en-US" b="1" dirty="0"/>
              <a:t>Methods tested</a:t>
            </a:r>
          </a:p>
          <a:p>
            <a:pPr marL="228600" indent="-228600">
              <a:buAutoNum type="arabicPeriod"/>
            </a:pPr>
            <a:r>
              <a:rPr lang="en-US" sz="1100" dirty="0"/>
              <a:t>Random (worst)</a:t>
            </a:r>
          </a:p>
          <a:p>
            <a:pPr marL="228600" indent="-228600">
              <a:buAutoNum type="arabicPeriod"/>
            </a:pPr>
            <a:r>
              <a:rPr lang="en-US" sz="1100" dirty="0"/>
              <a:t>Max # of operations (maximize reuse of cache content? But more redundant…)</a:t>
            </a:r>
          </a:p>
          <a:p>
            <a:pPr marL="228600" indent="-228600">
              <a:buAutoNum type="arabicPeriod"/>
            </a:pPr>
            <a:r>
              <a:rPr lang="en-US" sz="1100" dirty="0"/>
              <a:t>FIFO is default</a:t>
            </a:r>
          </a:p>
          <a:p>
            <a:pPr marL="228600" indent="-228600">
              <a:buAutoNum type="arabicPeriod"/>
            </a:pPr>
            <a:r>
              <a:rPr lang="en-US" sz="1100" dirty="0"/>
              <a:t>Best is user-specified, algorithm-specific priority functors</a:t>
            </a:r>
          </a:p>
        </p:txBody>
      </p:sp>
      <p:pic>
        <p:nvPicPr>
          <p:cNvPr id="3" name="Picture 2">
            <a:extLst>
              <a:ext uri="{FF2B5EF4-FFF2-40B4-BE49-F238E27FC236}">
                <a16:creationId xmlns:a16="http://schemas.microsoft.com/office/drawing/2014/main" id="{F15E7867-BF58-8340-BF0F-DCF37C3E40F2}"/>
              </a:ext>
            </a:extLst>
          </p:cNvPr>
          <p:cNvPicPr>
            <a:picLocks noChangeAspect="1"/>
          </p:cNvPicPr>
          <p:nvPr/>
        </p:nvPicPr>
        <p:blipFill>
          <a:blip r:embed="rId4"/>
          <a:stretch>
            <a:fillRect/>
          </a:stretch>
        </p:blipFill>
        <p:spPr>
          <a:xfrm>
            <a:off x="983448" y="1764789"/>
            <a:ext cx="3424923" cy="1901359"/>
          </a:xfrm>
          <a:prstGeom prst="rect">
            <a:avLst/>
          </a:prstGeom>
        </p:spPr>
      </p:pic>
      <p:pic>
        <p:nvPicPr>
          <p:cNvPr id="5" name="Picture 4">
            <a:extLst>
              <a:ext uri="{FF2B5EF4-FFF2-40B4-BE49-F238E27FC236}">
                <a16:creationId xmlns:a16="http://schemas.microsoft.com/office/drawing/2014/main" id="{D3CB5114-048F-07E3-CFA0-D6EC4D7704C5}"/>
              </a:ext>
            </a:extLst>
          </p:cNvPr>
          <p:cNvPicPr>
            <a:picLocks noChangeAspect="1"/>
          </p:cNvPicPr>
          <p:nvPr/>
        </p:nvPicPr>
        <p:blipFill>
          <a:blip r:embed="rId5"/>
          <a:stretch>
            <a:fillRect/>
          </a:stretch>
        </p:blipFill>
        <p:spPr>
          <a:xfrm>
            <a:off x="587652" y="3750856"/>
            <a:ext cx="2513263" cy="467103"/>
          </a:xfrm>
          <a:prstGeom prst="rect">
            <a:avLst/>
          </a:prstGeom>
        </p:spPr>
      </p:pic>
    </p:spTree>
    <p:extLst>
      <p:ext uri="{BB962C8B-B14F-4D97-AF65-F5344CB8AC3E}">
        <p14:creationId xmlns:p14="http://schemas.microsoft.com/office/powerpoint/2010/main" val="346184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F13C91FC-B272-A86F-736B-981D323538D1}"/>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F7F597EB-F3A8-7E6E-721D-1618DF797E8B}"/>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Effect of individual techniques*</a:t>
            </a:r>
            <a:endParaRPr sz="1600" dirty="0"/>
          </a:p>
        </p:txBody>
      </p:sp>
      <p:pic>
        <p:nvPicPr>
          <p:cNvPr id="6" name="Picture 5">
            <a:extLst>
              <a:ext uri="{FF2B5EF4-FFF2-40B4-BE49-F238E27FC236}">
                <a16:creationId xmlns:a16="http://schemas.microsoft.com/office/drawing/2014/main" id="{E08E9D9E-74BE-8A6A-AEB5-CB8D858D5584}"/>
              </a:ext>
            </a:extLst>
          </p:cNvPr>
          <p:cNvPicPr>
            <a:picLocks noChangeAspect="1"/>
          </p:cNvPicPr>
          <p:nvPr/>
        </p:nvPicPr>
        <p:blipFill>
          <a:blip r:embed="rId3"/>
          <a:stretch>
            <a:fillRect/>
          </a:stretch>
        </p:blipFill>
        <p:spPr>
          <a:xfrm>
            <a:off x="1568450" y="1303764"/>
            <a:ext cx="6007100" cy="2781300"/>
          </a:xfrm>
          <a:prstGeom prst="rect">
            <a:avLst/>
          </a:prstGeom>
        </p:spPr>
      </p:pic>
      <p:sp>
        <p:nvSpPr>
          <p:cNvPr id="7" name="TextBox 6">
            <a:extLst>
              <a:ext uri="{FF2B5EF4-FFF2-40B4-BE49-F238E27FC236}">
                <a16:creationId xmlns:a16="http://schemas.microsoft.com/office/drawing/2014/main" id="{86376715-5D29-28A4-901E-49063BC52B39}"/>
              </a:ext>
            </a:extLst>
          </p:cNvPr>
          <p:cNvSpPr txBox="1"/>
          <p:nvPr/>
        </p:nvSpPr>
        <p:spPr>
          <a:xfrm>
            <a:off x="311700" y="1203402"/>
            <a:ext cx="1605776" cy="738664"/>
          </a:xfrm>
          <a:prstGeom prst="rect">
            <a:avLst/>
          </a:prstGeom>
          <a:noFill/>
        </p:spPr>
        <p:txBody>
          <a:bodyPr wrap="square" rtlCol="0">
            <a:spAutoFit/>
          </a:bodyPr>
          <a:lstStyle/>
          <a:p>
            <a:r>
              <a:rPr lang="en-US" dirty="0"/>
              <a:t>Cuts the total number of operations</a:t>
            </a:r>
          </a:p>
        </p:txBody>
      </p:sp>
      <p:cxnSp>
        <p:nvCxnSpPr>
          <p:cNvPr id="11" name="Straight Arrow Connector 10">
            <a:extLst>
              <a:ext uri="{FF2B5EF4-FFF2-40B4-BE49-F238E27FC236}">
                <a16:creationId xmlns:a16="http://schemas.microsoft.com/office/drawing/2014/main" id="{C5878F62-CB0F-AD64-86A7-B9C12315E28F}"/>
              </a:ext>
            </a:extLst>
          </p:cNvPr>
          <p:cNvCxnSpPr/>
          <p:nvPr/>
        </p:nvCxnSpPr>
        <p:spPr>
          <a:xfrm flipH="1" flipV="1">
            <a:off x="1449659" y="1661532"/>
            <a:ext cx="1784195" cy="5018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9BF39717-3375-4C81-CDD0-08ADBEE85119}"/>
              </a:ext>
            </a:extLst>
          </p:cNvPr>
          <p:cNvSpPr txBox="1"/>
          <p:nvPr/>
        </p:nvSpPr>
        <p:spPr>
          <a:xfrm>
            <a:off x="7493086" y="1660602"/>
            <a:ext cx="1605776" cy="1415772"/>
          </a:xfrm>
          <a:prstGeom prst="rect">
            <a:avLst/>
          </a:prstGeom>
          <a:noFill/>
        </p:spPr>
        <p:txBody>
          <a:bodyPr wrap="square" rtlCol="0">
            <a:spAutoFit/>
          </a:bodyPr>
          <a:lstStyle/>
          <a:p>
            <a:r>
              <a:rPr lang="en-US" dirty="0"/>
              <a:t>Negative performance improvements! </a:t>
            </a:r>
            <a:r>
              <a:rPr lang="en-US" sz="1050" dirty="0"/>
              <a:t>Only finishing PPR query when complete in partition, which is highly redundant.</a:t>
            </a:r>
            <a:endParaRPr lang="en-US" dirty="0"/>
          </a:p>
        </p:txBody>
      </p:sp>
      <p:cxnSp>
        <p:nvCxnSpPr>
          <p:cNvPr id="13" name="Straight Arrow Connector 12">
            <a:extLst>
              <a:ext uri="{FF2B5EF4-FFF2-40B4-BE49-F238E27FC236}">
                <a16:creationId xmlns:a16="http://schemas.microsoft.com/office/drawing/2014/main" id="{494B154E-1A51-102C-C200-C815759E2828}"/>
              </a:ext>
            </a:extLst>
          </p:cNvPr>
          <p:cNvCxnSpPr>
            <a:cxnSpLocks/>
          </p:cNvCxnSpPr>
          <p:nvPr/>
        </p:nvCxnSpPr>
        <p:spPr>
          <a:xfrm flipV="1">
            <a:off x="6534615" y="2040673"/>
            <a:ext cx="958471" cy="10370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260E154B-B034-C33C-33A1-1B0A61E0EF06}"/>
              </a:ext>
            </a:extLst>
          </p:cNvPr>
          <p:cNvSpPr txBox="1"/>
          <p:nvPr/>
        </p:nvSpPr>
        <p:spPr>
          <a:xfrm>
            <a:off x="137187" y="2693484"/>
            <a:ext cx="1605776" cy="738664"/>
          </a:xfrm>
          <a:prstGeom prst="rect">
            <a:avLst/>
          </a:prstGeom>
          <a:noFill/>
        </p:spPr>
        <p:txBody>
          <a:bodyPr wrap="square" rtlCol="0">
            <a:spAutoFit/>
          </a:bodyPr>
          <a:lstStyle/>
          <a:p>
            <a:r>
              <a:rPr lang="en-US" dirty="0"/>
              <a:t>Reduces memory overhead and atomic operations</a:t>
            </a:r>
          </a:p>
        </p:txBody>
      </p:sp>
      <p:cxnSp>
        <p:nvCxnSpPr>
          <p:cNvPr id="16" name="Straight Arrow Connector 15">
            <a:extLst>
              <a:ext uri="{FF2B5EF4-FFF2-40B4-BE49-F238E27FC236}">
                <a16:creationId xmlns:a16="http://schemas.microsoft.com/office/drawing/2014/main" id="{F8C4D970-5A48-CE2A-41B4-2EF36447389B}"/>
              </a:ext>
            </a:extLst>
          </p:cNvPr>
          <p:cNvCxnSpPr>
            <a:cxnSpLocks/>
          </p:cNvCxnSpPr>
          <p:nvPr/>
        </p:nvCxnSpPr>
        <p:spPr>
          <a:xfrm flipH="1">
            <a:off x="1546148" y="2575932"/>
            <a:ext cx="1386624" cy="5004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E927C77-3433-17B7-A3FC-05EBFF7AFBCC}"/>
              </a:ext>
            </a:extLst>
          </p:cNvPr>
          <p:cNvSpPr txBox="1"/>
          <p:nvPr/>
        </p:nvSpPr>
        <p:spPr>
          <a:xfrm>
            <a:off x="3648585" y="4465135"/>
            <a:ext cx="5495415" cy="307777"/>
          </a:xfrm>
          <a:prstGeom prst="rect">
            <a:avLst/>
          </a:prstGeom>
          <a:noFill/>
        </p:spPr>
        <p:txBody>
          <a:bodyPr wrap="none" rtlCol="0">
            <a:spAutoFit/>
          </a:bodyPr>
          <a:lstStyle/>
          <a:p>
            <a:r>
              <a:rPr lang="en-US" dirty="0"/>
              <a:t>*can be further improved by parameter tuning of yielding conditions</a:t>
            </a:r>
          </a:p>
        </p:txBody>
      </p:sp>
    </p:spTree>
    <p:extLst>
      <p:ext uri="{BB962C8B-B14F-4D97-AF65-F5344CB8AC3E}">
        <p14:creationId xmlns:p14="http://schemas.microsoft.com/office/powerpoint/2010/main" val="214874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Tron Lightcycle Run | Walt Disney World Resort">
            <a:extLst>
              <a:ext uri="{FF2B5EF4-FFF2-40B4-BE49-F238E27FC236}">
                <a16:creationId xmlns:a16="http://schemas.microsoft.com/office/drawing/2014/main" id="{27F8A16F-5EC6-3ABA-7AE2-5D5B4138EE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02" b="6217"/>
          <a:stretch>
            <a:fillRect/>
          </a:stretch>
        </p:blipFill>
        <p:spPr bwMode="auto">
          <a:xfrm>
            <a:off x="0" y="308008"/>
            <a:ext cx="9144000" cy="4552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7B675D9-5F93-2110-96EC-ECD307B34865}"/>
              </a:ext>
            </a:extLst>
          </p:cNvPr>
          <p:cNvSpPr txBox="1"/>
          <p:nvPr/>
        </p:nvSpPr>
        <p:spPr>
          <a:xfrm>
            <a:off x="8722090" y="4671862"/>
            <a:ext cx="421910" cy="184666"/>
          </a:xfrm>
          <a:prstGeom prst="rect">
            <a:avLst/>
          </a:prstGeom>
          <a:noFill/>
        </p:spPr>
        <p:txBody>
          <a:bodyPr wrap="none" rtlCol="0">
            <a:spAutoFit/>
          </a:bodyPr>
          <a:lstStyle/>
          <a:p>
            <a:r>
              <a:rPr lang="en-US" sz="600" dirty="0">
                <a:solidFill>
                  <a:schemeClr val="bg1"/>
                </a:solidFill>
              </a:rPr>
              <a:t>Disney</a:t>
            </a:r>
          </a:p>
        </p:txBody>
      </p:sp>
      <p:sp>
        <p:nvSpPr>
          <p:cNvPr id="4" name="TextBox 3">
            <a:extLst>
              <a:ext uri="{FF2B5EF4-FFF2-40B4-BE49-F238E27FC236}">
                <a16:creationId xmlns:a16="http://schemas.microsoft.com/office/drawing/2014/main" id="{8B9E8845-435D-2314-A4C8-CC271FB10E0D}"/>
              </a:ext>
            </a:extLst>
          </p:cNvPr>
          <p:cNvSpPr txBox="1"/>
          <p:nvPr/>
        </p:nvSpPr>
        <p:spPr>
          <a:xfrm rot="21338870">
            <a:off x="1616212" y="2673315"/>
            <a:ext cx="2356665" cy="338554"/>
          </a:xfrm>
          <a:prstGeom prst="rect">
            <a:avLst/>
          </a:prstGeom>
          <a:noFill/>
        </p:spPr>
        <p:txBody>
          <a:bodyPr wrap="square" rtlCol="0">
            <a:spAutoFit/>
          </a:bodyPr>
          <a:lstStyle/>
          <a:p>
            <a:pPr algn="ctr"/>
            <a:r>
              <a:rPr lang="en-US" sz="1600" dirty="0">
                <a:solidFill>
                  <a:srgbClr val="FF0000"/>
                </a:solidFill>
                <a:highlight>
                  <a:srgbClr val="FFFF00"/>
                </a:highlight>
              </a:rPr>
              <a:t>EXISTING GPSs</a:t>
            </a:r>
          </a:p>
        </p:txBody>
      </p:sp>
      <p:sp>
        <p:nvSpPr>
          <p:cNvPr id="5" name="TextBox 4">
            <a:extLst>
              <a:ext uri="{FF2B5EF4-FFF2-40B4-BE49-F238E27FC236}">
                <a16:creationId xmlns:a16="http://schemas.microsoft.com/office/drawing/2014/main" id="{077CEF76-2838-BB7C-898F-A31D481BE130}"/>
              </a:ext>
            </a:extLst>
          </p:cNvPr>
          <p:cNvSpPr txBox="1"/>
          <p:nvPr/>
        </p:nvSpPr>
        <p:spPr>
          <a:xfrm rot="688709">
            <a:off x="5599209" y="2931524"/>
            <a:ext cx="2356665" cy="338554"/>
          </a:xfrm>
          <a:prstGeom prst="rect">
            <a:avLst/>
          </a:prstGeom>
          <a:noFill/>
        </p:spPr>
        <p:txBody>
          <a:bodyPr wrap="square" rtlCol="0">
            <a:spAutoFit/>
          </a:bodyPr>
          <a:lstStyle/>
          <a:p>
            <a:pPr algn="ctr"/>
            <a:r>
              <a:rPr lang="en-US" sz="1600" dirty="0">
                <a:solidFill>
                  <a:srgbClr val="002060"/>
                </a:solidFill>
                <a:highlight>
                  <a:srgbClr val="00FFFF"/>
                </a:highlight>
              </a:rPr>
              <a:t>FORKGRAPH</a:t>
            </a:r>
          </a:p>
        </p:txBody>
      </p:sp>
      <p:sp>
        <p:nvSpPr>
          <p:cNvPr id="6" name="Google Shape;65;p14">
            <a:extLst>
              <a:ext uri="{FF2B5EF4-FFF2-40B4-BE49-F238E27FC236}">
                <a16:creationId xmlns:a16="http://schemas.microsoft.com/office/drawing/2014/main" id="{6DD76CEB-E36E-4009-C018-2F113F9BB43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solidFill>
                  <a:schemeClr val="bg1"/>
                </a:solidFill>
              </a:rPr>
              <a:t>Experimental Evaluation</a:t>
            </a:r>
            <a:endParaRPr sz="1600" dirty="0">
              <a:solidFill>
                <a:schemeClr val="bg1"/>
              </a:solidFill>
            </a:endParaRPr>
          </a:p>
        </p:txBody>
      </p:sp>
    </p:spTree>
    <p:extLst>
      <p:ext uri="{BB962C8B-B14F-4D97-AF65-F5344CB8AC3E}">
        <p14:creationId xmlns:p14="http://schemas.microsoft.com/office/powerpoint/2010/main" val="1476499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F0B6710B-DDEA-E7C7-253D-20A72EC84D87}"/>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81431099-3CE6-B22D-2432-5EA1CD923909}"/>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Hardware setup and implementation</a:t>
            </a:r>
            <a:endParaRPr sz="1600" dirty="0"/>
          </a:p>
        </p:txBody>
      </p:sp>
      <p:pic>
        <p:nvPicPr>
          <p:cNvPr id="27650" name="Picture 2" descr="Intel Xeon W-2155 CPU 3.30GHz 10-Cores LGA 2066 Server Processor C422 | eBay">
            <a:extLst>
              <a:ext uri="{FF2B5EF4-FFF2-40B4-BE49-F238E27FC236}">
                <a16:creationId xmlns:a16="http://schemas.microsoft.com/office/drawing/2014/main" id="{AA9D4E8A-A934-C146-0781-3A28AFDC3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651" y="1174984"/>
            <a:ext cx="2140802" cy="23396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E22101-BF0C-238F-0B2C-97464D635AFB}"/>
              </a:ext>
            </a:extLst>
          </p:cNvPr>
          <p:cNvSpPr txBox="1"/>
          <p:nvPr/>
        </p:nvSpPr>
        <p:spPr>
          <a:xfrm>
            <a:off x="555713" y="3671672"/>
            <a:ext cx="4830168" cy="954107"/>
          </a:xfrm>
          <a:prstGeom prst="rect">
            <a:avLst/>
          </a:prstGeom>
          <a:noFill/>
        </p:spPr>
        <p:txBody>
          <a:bodyPr wrap="none" rtlCol="0">
            <a:spAutoFit/>
          </a:bodyPr>
          <a:lstStyle/>
          <a:p>
            <a:r>
              <a:rPr lang="en-US" dirty="0"/>
              <a:t>10-core Intel Xeon W-2155 CPU </a:t>
            </a:r>
            <a:r>
              <a:rPr lang="en-US" strike="sngStrike" dirty="0"/>
              <a:t>(hyperthreading disabled)</a:t>
            </a:r>
          </a:p>
          <a:p>
            <a:r>
              <a:rPr lang="en-US" dirty="0"/>
              <a:t>256GB memory</a:t>
            </a:r>
            <a:br>
              <a:rPr lang="en-US" dirty="0"/>
            </a:br>
            <a:r>
              <a:rPr lang="en-US" dirty="0"/>
              <a:t>3.3GHz frequency</a:t>
            </a:r>
            <a:br>
              <a:rPr lang="en-US" dirty="0"/>
            </a:br>
            <a:r>
              <a:rPr lang="en-US" dirty="0"/>
              <a:t>13.75MB LLC</a:t>
            </a:r>
          </a:p>
        </p:txBody>
      </p:sp>
      <p:pic>
        <p:nvPicPr>
          <p:cNvPr id="11" name="Picture 10">
            <a:extLst>
              <a:ext uri="{FF2B5EF4-FFF2-40B4-BE49-F238E27FC236}">
                <a16:creationId xmlns:a16="http://schemas.microsoft.com/office/drawing/2014/main" id="{0C00E158-7E1D-B1E8-6BBF-0A8C290EC1BA}"/>
              </a:ext>
            </a:extLst>
          </p:cNvPr>
          <p:cNvPicPr>
            <a:picLocks noChangeAspect="1"/>
          </p:cNvPicPr>
          <p:nvPr/>
        </p:nvPicPr>
        <p:blipFill>
          <a:blip r:embed="rId4"/>
          <a:stretch>
            <a:fillRect/>
          </a:stretch>
        </p:blipFill>
        <p:spPr>
          <a:xfrm>
            <a:off x="2393990" y="2182883"/>
            <a:ext cx="2874862" cy="1222642"/>
          </a:xfrm>
          <a:prstGeom prst="rect">
            <a:avLst/>
          </a:prstGeom>
          <a:ln>
            <a:solidFill>
              <a:schemeClr val="tx1"/>
            </a:solidFill>
          </a:ln>
        </p:spPr>
      </p:pic>
      <p:sp>
        <p:nvSpPr>
          <p:cNvPr id="12" name="TextBox 11">
            <a:extLst>
              <a:ext uri="{FF2B5EF4-FFF2-40B4-BE49-F238E27FC236}">
                <a16:creationId xmlns:a16="http://schemas.microsoft.com/office/drawing/2014/main" id="{236493EE-5CD0-2701-8790-9CA00AB4CC33}"/>
              </a:ext>
            </a:extLst>
          </p:cNvPr>
          <p:cNvSpPr txBox="1"/>
          <p:nvPr/>
        </p:nvSpPr>
        <p:spPr>
          <a:xfrm>
            <a:off x="2003155" y="4203549"/>
            <a:ext cx="1837362" cy="215444"/>
          </a:xfrm>
          <a:prstGeom prst="rect">
            <a:avLst/>
          </a:prstGeom>
          <a:noFill/>
        </p:spPr>
        <p:txBody>
          <a:bodyPr wrap="none" rtlCol="0">
            <a:spAutoFit/>
          </a:bodyPr>
          <a:lstStyle/>
          <a:p>
            <a:r>
              <a:rPr lang="en-US" sz="800" dirty="0"/>
              <a:t>(there’s a turbo mode up to 4.5GHz)</a:t>
            </a:r>
          </a:p>
        </p:txBody>
      </p:sp>
      <p:sp>
        <p:nvSpPr>
          <p:cNvPr id="14" name="TextBox 13">
            <a:extLst>
              <a:ext uri="{FF2B5EF4-FFF2-40B4-BE49-F238E27FC236}">
                <a16:creationId xmlns:a16="http://schemas.microsoft.com/office/drawing/2014/main" id="{1C8DF6CF-E110-254B-C2D1-1AAB8AC384CB}"/>
              </a:ext>
            </a:extLst>
          </p:cNvPr>
          <p:cNvSpPr txBox="1"/>
          <p:nvPr/>
        </p:nvSpPr>
        <p:spPr>
          <a:xfrm>
            <a:off x="3002453" y="1958942"/>
            <a:ext cx="708848" cy="184666"/>
          </a:xfrm>
          <a:prstGeom prst="rect">
            <a:avLst/>
          </a:prstGeom>
          <a:noFill/>
        </p:spPr>
        <p:txBody>
          <a:bodyPr wrap="none" rtlCol="0">
            <a:spAutoFit/>
          </a:bodyPr>
          <a:lstStyle/>
          <a:p>
            <a:r>
              <a:rPr lang="en-US" sz="600" dirty="0" err="1"/>
              <a:t>www.ebay.com</a:t>
            </a:r>
            <a:endParaRPr lang="en-US" sz="600" dirty="0"/>
          </a:p>
        </p:txBody>
      </p:sp>
      <p:sp>
        <p:nvSpPr>
          <p:cNvPr id="19" name="TextBox 18">
            <a:extLst>
              <a:ext uri="{FF2B5EF4-FFF2-40B4-BE49-F238E27FC236}">
                <a16:creationId xmlns:a16="http://schemas.microsoft.com/office/drawing/2014/main" id="{638FA72C-8F06-E134-E52C-06C7B25BA5DA}"/>
              </a:ext>
            </a:extLst>
          </p:cNvPr>
          <p:cNvSpPr txBox="1"/>
          <p:nvPr/>
        </p:nvSpPr>
        <p:spPr>
          <a:xfrm>
            <a:off x="5685850" y="1128966"/>
            <a:ext cx="2980196" cy="1169551"/>
          </a:xfrm>
          <a:prstGeom prst="rect">
            <a:avLst/>
          </a:prstGeom>
          <a:noFill/>
        </p:spPr>
        <p:txBody>
          <a:bodyPr wrap="square" rtlCol="0">
            <a:spAutoFit/>
          </a:bodyPr>
          <a:lstStyle/>
          <a:p>
            <a:r>
              <a:rPr lang="en-US" b="1" dirty="0"/>
              <a:t>Compiled in </a:t>
            </a:r>
          </a:p>
          <a:p>
            <a:pPr marL="285750" indent="-285750">
              <a:buFont typeface="Arial" panose="020B0604020202020204" pitchFamily="34" charset="0"/>
              <a:buChar char="•"/>
            </a:pPr>
            <a:r>
              <a:rPr lang="en-US" dirty="0"/>
              <a:t>g++ 7.5.0 </a:t>
            </a:r>
          </a:p>
          <a:p>
            <a:pPr marL="285750" indent="-285750">
              <a:buFont typeface="Arial" panose="020B0604020202020204" pitchFamily="34" charset="0"/>
              <a:buChar char="•"/>
            </a:pPr>
            <a:r>
              <a:rPr lang="en-US" dirty="0"/>
              <a:t>with -O3 flag (highly optimized)</a:t>
            </a:r>
          </a:p>
          <a:p>
            <a:pPr marL="285750" indent="-285750">
              <a:buFont typeface="Arial" panose="020B0604020202020204" pitchFamily="34" charset="0"/>
              <a:buChar char="•"/>
            </a:pPr>
            <a:r>
              <a:rPr lang="en-US" dirty="0"/>
              <a:t>OpenMP enabled (multi-platform shared memory)</a:t>
            </a:r>
          </a:p>
        </p:txBody>
      </p:sp>
      <p:sp>
        <p:nvSpPr>
          <p:cNvPr id="20" name="TextBox 19">
            <a:extLst>
              <a:ext uri="{FF2B5EF4-FFF2-40B4-BE49-F238E27FC236}">
                <a16:creationId xmlns:a16="http://schemas.microsoft.com/office/drawing/2014/main" id="{BABCD09A-1C69-8F82-1707-499AA2D101E7}"/>
              </a:ext>
            </a:extLst>
          </p:cNvPr>
          <p:cNvSpPr txBox="1"/>
          <p:nvPr/>
        </p:nvSpPr>
        <p:spPr>
          <a:xfrm>
            <a:off x="5685850" y="2475629"/>
            <a:ext cx="2980196" cy="2031325"/>
          </a:xfrm>
          <a:prstGeom prst="rect">
            <a:avLst/>
          </a:prstGeom>
          <a:noFill/>
        </p:spPr>
        <p:txBody>
          <a:bodyPr wrap="square" rtlCol="0">
            <a:spAutoFit/>
          </a:bodyPr>
          <a:lstStyle/>
          <a:p>
            <a:r>
              <a:rPr lang="en-US" b="1" dirty="0"/>
              <a:t>Some fun facts</a:t>
            </a:r>
          </a:p>
          <a:p>
            <a:pPr marL="285750" indent="-285750">
              <a:buFont typeface="Arial" panose="020B0604020202020204" pitchFamily="34" charset="0"/>
              <a:buChar char="•"/>
            </a:pPr>
            <a:r>
              <a:rPr lang="en-US" dirty="0"/>
              <a:t>STL priority queue suffices due to low scheduling workload </a:t>
            </a:r>
            <a:br>
              <a:rPr lang="en-US" dirty="0"/>
            </a:br>
            <a:r>
              <a:rPr lang="en-US" dirty="0"/>
              <a:t>(#P &lt;&lt; #V)</a:t>
            </a:r>
          </a:p>
          <a:p>
            <a:pPr marL="285750" indent="-285750">
              <a:buFont typeface="Arial" panose="020B0604020202020204" pitchFamily="34" charset="0"/>
              <a:buChar char="•"/>
            </a:pPr>
            <a:r>
              <a:rPr lang="en-US" dirty="0"/>
              <a:t>Buckets implemented using </a:t>
            </a:r>
            <a:r>
              <a:rPr lang="en-US" dirty="0" err="1"/>
              <a:t>GraphIt’s</a:t>
            </a:r>
            <a:r>
              <a:rPr lang="en-US" dirty="0"/>
              <a:t> parallel vector structure (dynamic-sized and contiguous-memory)</a:t>
            </a:r>
          </a:p>
          <a:p>
            <a:pPr marL="285750" indent="-285750">
              <a:buFont typeface="Arial" panose="020B0604020202020204" pitchFamily="34" charset="0"/>
              <a:buChar char="•"/>
            </a:pPr>
            <a:r>
              <a:rPr lang="en-US" dirty="0"/>
              <a:t>METIS used for partitioning</a:t>
            </a:r>
          </a:p>
        </p:txBody>
      </p:sp>
    </p:spTree>
    <p:extLst>
      <p:ext uri="{BB962C8B-B14F-4D97-AF65-F5344CB8AC3E}">
        <p14:creationId xmlns:p14="http://schemas.microsoft.com/office/powerpoint/2010/main" val="3392637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23300B9B-3875-ABAB-80D5-C7ED1375C4E3}"/>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022A5009-3020-B084-5C2F-E53B96ADA214}"/>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Graphs tested</a:t>
            </a:r>
            <a:endParaRPr sz="1600" dirty="0"/>
          </a:p>
        </p:txBody>
      </p:sp>
      <p:pic>
        <p:nvPicPr>
          <p:cNvPr id="2" name="Picture 1">
            <a:extLst>
              <a:ext uri="{FF2B5EF4-FFF2-40B4-BE49-F238E27FC236}">
                <a16:creationId xmlns:a16="http://schemas.microsoft.com/office/drawing/2014/main" id="{030A0C7A-DDF4-9BBB-9C9C-9FED0E36A80E}"/>
              </a:ext>
            </a:extLst>
          </p:cNvPr>
          <p:cNvPicPr>
            <a:picLocks noChangeAspect="1"/>
          </p:cNvPicPr>
          <p:nvPr/>
        </p:nvPicPr>
        <p:blipFill>
          <a:blip r:embed="rId3"/>
          <a:stretch>
            <a:fillRect/>
          </a:stretch>
        </p:blipFill>
        <p:spPr>
          <a:xfrm>
            <a:off x="976542" y="1753751"/>
            <a:ext cx="5320389" cy="1903625"/>
          </a:xfrm>
          <a:prstGeom prst="rect">
            <a:avLst/>
          </a:prstGeom>
        </p:spPr>
      </p:pic>
      <p:sp>
        <p:nvSpPr>
          <p:cNvPr id="3" name="Rectangle 2">
            <a:extLst>
              <a:ext uri="{FF2B5EF4-FFF2-40B4-BE49-F238E27FC236}">
                <a16:creationId xmlns:a16="http://schemas.microsoft.com/office/drawing/2014/main" id="{DA888000-3F0E-B404-BD50-628DE27D4939}"/>
              </a:ext>
            </a:extLst>
          </p:cNvPr>
          <p:cNvSpPr/>
          <p:nvPr/>
        </p:nvSpPr>
        <p:spPr>
          <a:xfrm rot="5400000">
            <a:off x="6027805" y="2294248"/>
            <a:ext cx="538251"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F6EB4D8-3F0C-FED2-5BBC-24FE7AAEEE89}"/>
              </a:ext>
            </a:extLst>
          </p:cNvPr>
          <p:cNvSpPr/>
          <p:nvPr/>
        </p:nvSpPr>
        <p:spPr>
          <a:xfrm rot="5400000">
            <a:off x="6232593" y="2675248"/>
            <a:ext cx="12867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2DEEF40-DC36-7F7B-7FE8-1869B4BE7AB0}"/>
              </a:ext>
            </a:extLst>
          </p:cNvPr>
          <p:cNvSpPr/>
          <p:nvPr/>
        </p:nvSpPr>
        <p:spPr>
          <a:xfrm rot="5400000">
            <a:off x="6232593" y="3039190"/>
            <a:ext cx="12867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1C495F-7492-1BC3-1776-20965D57A273}"/>
              </a:ext>
            </a:extLst>
          </p:cNvPr>
          <p:cNvSpPr/>
          <p:nvPr/>
        </p:nvSpPr>
        <p:spPr>
          <a:xfrm rot="5400000">
            <a:off x="6232593" y="3424953"/>
            <a:ext cx="128675" cy="12246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56B50D1-D074-704C-CED7-E66ACF181A4C}"/>
              </a:ext>
            </a:extLst>
          </p:cNvPr>
          <p:cNvSpPr/>
          <p:nvPr/>
        </p:nvSpPr>
        <p:spPr>
          <a:xfrm rot="5400000">
            <a:off x="6232593" y="3224929"/>
            <a:ext cx="128675" cy="12246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77FCC9-8873-8107-462D-A0CE0FDF8C9C}"/>
              </a:ext>
            </a:extLst>
          </p:cNvPr>
          <p:cNvSpPr/>
          <p:nvPr/>
        </p:nvSpPr>
        <p:spPr>
          <a:xfrm rot="5400000">
            <a:off x="6232593" y="2853455"/>
            <a:ext cx="128675" cy="122464"/>
          </a:xfrm>
          <a:prstGeom prst="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0" name="TextBox 9">
            <a:extLst>
              <a:ext uri="{FF2B5EF4-FFF2-40B4-BE49-F238E27FC236}">
                <a16:creationId xmlns:a16="http://schemas.microsoft.com/office/drawing/2014/main" id="{0A7C1456-FF78-9B0A-8EE5-10022DEE3428}"/>
              </a:ext>
            </a:extLst>
          </p:cNvPr>
          <p:cNvSpPr txBox="1"/>
          <p:nvPr/>
        </p:nvSpPr>
        <p:spPr>
          <a:xfrm>
            <a:off x="6460335" y="2233835"/>
            <a:ext cx="1378904" cy="307777"/>
          </a:xfrm>
          <a:prstGeom prst="rect">
            <a:avLst/>
          </a:prstGeom>
          <a:noFill/>
        </p:spPr>
        <p:txBody>
          <a:bodyPr wrap="none" rtlCol="0">
            <a:spAutoFit/>
          </a:bodyPr>
          <a:lstStyle/>
          <a:p>
            <a:r>
              <a:rPr lang="en-US" dirty="0">
                <a:solidFill>
                  <a:srgbClr val="C00000"/>
                </a:solidFill>
              </a:rPr>
              <a:t>Road networks</a:t>
            </a:r>
          </a:p>
        </p:txBody>
      </p:sp>
      <p:sp>
        <p:nvSpPr>
          <p:cNvPr id="13" name="TextBox 12">
            <a:extLst>
              <a:ext uri="{FF2B5EF4-FFF2-40B4-BE49-F238E27FC236}">
                <a16:creationId xmlns:a16="http://schemas.microsoft.com/office/drawing/2014/main" id="{AAF82D82-F20B-7F4B-C0F8-E4D198F13FB1}"/>
              </a:ext>
            </a:extLst>
          </p:cNvPr>
          <p:cNvSpPr txBox="1"/>
          <p:nvPr/>
        </p:nvSpPr>
        <p:spPr>
          <a:xfrm>
            <a:off x="6460335" y="2582547"/>
            <a:ext cx="1470274" cy="307777"/>
          </a:xfrm>
          <a:prstGeom prst="rect">
            <a:avLst/>
          </a:prstGeom>
          <a:noFill/>
        </p:spPr>
        <p:txBody>
          <a:bodyPr wrap="none" rtlCol="0">
            <a:spAutoFit/>
          </a:bodyPr>
          <a:lstStyle/>
          <a:p>
            <a:r>
              <a:rPr lang="en-US" dirty="0">
                <a:solidFill>
                  <a:srgbClr val="00B050"/>
                </a:solidFill>
              </a:rPr>
              <a:t>Social Networks</a:t>
            </a:r>
          </a:p>
        </p:txBody>
      </p:sp>
      <p:sp>
        <p:nvSpPr>
          <p:cNvPr id="15" name="TextBox 14">
            <a:extLst>
              <a:ext uri="{FF2B5EF4-FFF2-40B4-BE49-F238E27FC236}">
                <a16:creationId xmlns:a16="http://schemas.microsoft.com/office/drawing/2014/main" id="{1BF7892D-E754-B389-4C97-8CFBC0638C3E}"/>
              </a:ext>
            </a:extLst>
          </p:cNvPr>
          <p:cNvSpPr txBox="1"/>
          <p:nvPr/>
        </p:nvSpPr>
        <p:spPr>
          <a:xfrm>
            <a:off x="6460335" y="2776276"/>
            <a:ext cx="1608133" cy="307777"/>
          </a:xfrm>
          <a:prstGeom prst="rect">
            <a:avLst/>
          </a:prstGeom>
          <a:noFill/>
        </p:spPr>
        <p:txBody>
          <a:bodyPr wrap="none" rtlCol="0">
            <a:spAutoFit/>
          </a:bodyPr>
          <a:lstStyle/>
          <a:p>
            <a:r>
              <a:rPr lang="en-US" dirty="0">
                <a:solidFill>
                  <a:srgbClr val="002060"/>
                </a:solidFill>
              </a:rPr>
              <a:t>Hyperlink network</a:t>
            </a:r>
          </a:p>
        </p:txBody>
      </p:sp>
      <p:sp>
        <p:nvSpPr>
          <p:cNvPr id="16" name="TextBox 15">
            <a:extLst>
              <a:ext uri="{FF2B5EF4-FFF2-40B4-BE49-F238E27FC236}">
                <a16:creationId xmlns:a16="http://schemas.microsoft.com/office/drawing/2014/main" id="{75C517F9-A697-25DB-094B-DB7AAFFB1172}"/>
              </a:ext>
            </a:extLst>
          </p:cNvPr>
          <p:cNvSpPr txBox="1"/>
          <p:nvPr/>
        </p:nvSpPr>
        <p:spPr>
          <a:xfrm>
            <a:off x="6460335" y="3132737"/>
            <a:ext cx="1468672" cy="307777"/>
          </a:xfrm>
          <a:prstGeom prst="rect">
            <a:avLst/>
          </a:prstGeom>
          <a:noFill/>
        </p:spPr>
        <p:txBody>
          <a:bodyPr wrap="none" rtlCol="0">
            <a:spAutoFit/>
          </a:bodyPr>
          <a:lstStyle/>
          <a:p>
            <a:r>
              <a:rPr lang="en-US" dirty="0">
                <a:solidFill>
                  <a:schemeClr val="accent4"/>
                </a:solidFill>
              </a:rPr>
              <a:t>Citation network</a:t>
            </a:r>
          </a:p>
        </p:txBody>
      </p:sp>
    </p:spTree>
    <p:extLst>
      <p:ext uri="{BB962C8B-B14F-4D97-AF65-F5344CB8AC3E}">
        <p14:creationId xmlns:p14="http://schemas.microsoft.com/office/powerpoint/2010/main" val="3077614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7E404354-4620-9208-7F40-C1B033B04D8D}"/>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D221D51C-FC8A-2EA5-A062-858FCDDA78EC}"/>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Overall performance</a:t>
            </a:r>
            <a:endParaRPr sz="1600" dirty="0"/>
          </a:p>
        </p:txBody>
      </p:sp>
      <p:pic>
        <p:nvPicPr>
          <p:cNvPr id="11" name="Picture 10">
            <a:extLst>
              <a:ext uri="{FF2B5EF4-FFF2-40B4-BE49-F238E27FC236}">
                <a16:creationId xmlns:a16="http://schemas.microsoft.com/office/drawing/2014/main" id="{AC945AAE-2CC6-3A2A-1863-20C24F4A9E1E}"/>
              </a:ext>
            </a:extLst>
          </p:cNvPr>
          <p:cNvPicPr>
            <a:picLocks noChangeAspect="1"/>
          </p:cNvPicPr>
          <p:nvPr/>
        </p:nvPicPr>
        <p:blipFill>
          <a:blip r:embed="rId3"/>
          <a:stretch>
            <a:fillRect/>
          </a:stretch>
        </p:blipFill>
        <p:spPr>
          <a:xfrm>
            <a:off x="418581" y="1017725"/>
            <a:ext cx="2982541" cy="3649776"/>
          </a:xfrm>
          <a:prstGeom prst="rect">
            <a:avLst/>
          </a:prstGeom>
        </p:spPr>
      </p:pic>
      <p:pic>
        <p:nvPicPr>
          <p:cNvPr id="12" name="Picture 11">
            <a:extLst>
              <a:ext uri="{FF2B5EF4-FFF2-40B4-BE49-F238E27FC236}">
                <a16:creationId xmlns:a16="http://schemas.microsoft.com/office/drawing/2014/main" id="{7A1598AB-9DE0-B247-6A97-63FB9DC58412}"/>
              </a:ext>
            </a:extLst>
          </p:cNvPr>
          <p:cNvPicPr>
            <a:picLocks noChangeAspect="1"/>
          </p:cNvPicPr>
          <p:nvPr/>
        </p:nvPicPr>
        <p:blipFill>
          <a:blip r:embed="rId4"/>
          <a:stretch>
            <a:fillRect/>
          </a:stretch>
        </p:blipFill>
        <p:spPr>
          <a:xfrm>
            <a:off x="3401122" y="1132616"/>
            <a:ext cx="5575873" cy="915617"/>
          </a:xfrm>
          <a:prstGeom prst="rect">
            <a:avLst/>
          </a:prstGeom>
        </p:spPr>
      </p:pic>
      <p:sp>
        <p:nvSpPr>
          <p:cNvPr id="14" name="TextBox 13">
            <a:extLst>
              <a:ext uri="{FF2B5EF4-FFF2-40B4-BE49-F238E27FC236}">
                <a16:creationId xmlns:a16="http://schemas.microsoft.com/office/drawing/2014/main" id="{50364C94-E3E2-DC6E-85DA-8D284829D5F3}"/>
              </a:ext>
            </a:extLst>
          </p:cNvPr>
          <p:cNvSpPr txBox="1"/>
          <p:nvPr/>
        </p:nvSpPr>
        <p:spPr>
          <a:xfrm>
            <a:off x="3646719" y="2342204"/>
            <a:ext cx="5185581" cy="2031325"/>
          </a:xfrm>
          <a:prstGeom prst="rect">
            <a:avLst/>
          </a:prstGeom>
          <a:noFill/>
        </p:spPr>
        <p:txBody>
          <a:bodyPr wrap="square" rtlCol="0">
            <a:spAutoFit/>
          </a:bodyPr>
          <a:lstStyle/>
          <a:p>
            <a:pPr marL="342900" indent="-342900">
              <a:buAutoNum type="arabicPeriod"/>
            </a:pPr>
            <a:r>
              <a:rPr lang="en-US" dirty="0"/>
              <a:t>Accelerates convergence within partitions with low cache thrashing and uses sequential algorithms for work-efficiency</a:t>
            </a:r>
          </a:p>
          <a:p>
            <a:pPr marL="342900" indent="-342900">
              <a:buAutoNum type="arabicPeriod"/>
            </a:pPr>
            <a:r>
              <a:rPr lang="en-US" dirty="0"/>
              <a:t>Gemini is hamstrung by message-passing materialization overhead (even if message-passing is disabled)</a:t>
            </a:r>
          </a:p>
          <a:p>
            <a:pPr marL="342900" indent="-342900">
              <a:buAutoNum type="arabicPeriod"/>
            </a:pPr>
            <a:r>
              <a:rPr lang="en-US" dirty="0" err="1"/>
              <a:t>GraphIt</a:t>
            </a:r>
            <a:r>
              <a:rPr lang="en-US" dirty="0"/>
              <a:t> does better with more threads (despite being optimized for single-query cache usage) because LLC misses overwhelm the advantages of inter-query parallelism.</a:t>
            </a:r>
          </a:p>
        </p:txBody>
      </p:sp>
    </p:spTree>
    <p:extLst>
      <p:ext uri="{BB962C8B-B14F-4D97-AF65-F5344CB8AC3E}">
        <p14:creationId xmlns:p14="http://schemas.microsoft.com/office/powerpoint/2010/main" val="26043230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32563919-92C7-631A-412A-4A575FE13808}"/>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3A764850-CB25-DB7F-853A-9CFD6A52D95E}"/>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Cache performance</a:t>
            </a:r>
            <a:endParaRPr sz="1600" dirty="0"/>
          </a:p>
        </p:txBody>
      </p:sp>
      <p:sp>
        <p:nvSpPr>
          <p:cNvPr id="14" name="TextBox 13">
            <a:extLst>
              <a:ext uri="{FF2B5EF4-FFF2-40B4-BE49-F238E27FC236}">
                <a16:creationId xmlns:a16="http://schemas.microsoft.com/office/drawing/2014/main" id="{D08C13C2-FD9B-31DA-BD57-A2A880BFBCBF}"/>
              </a:ext>
            </a:extLst>
          </p:cNvPr>
          <p:cNvSpPr txBox="1"/>
          <p:nvPr/>
        </p:nvSpPr>
        <p:spPr>
          <a:xfrm>
            <a:off x="4137102" y="2571750"/>
            <a:ext cx="4695198" cy="1600438"/>
          </a:xfrm>
          <a:prstGeom prst="rect">
            <a:avLst/>
          </a:prstGeom>
          <a:noFill/>
        </p:spPr>
        <p:txBody>
          <a:bodyPr wrap="square" rtlCol="0">
            <a:spAutoFit/>
          </a:bodyPr>
          <a:lstStyle/>
          <a:p>
            <a:pPr marL="342900" indent="-342900">
              <a:buAutoNum type="arabicPeriod"/>
            </a:pPr>
            <a:r>
              <a:rPr lang="en-US" dirty="0"/>
              <a:t>Reduces LLC misses by factor of up to 100x for </a:t>
            </a:r>
            <a:r>
              <a:rPr lang="en-US" i="1" dirty="0"/>
              <a:t>t=1</a:t>
            </a:r>
            <a:r>
              <a:rPr lang="en-US" dirty="0"/>
              <a:t> and up to 60x for </a:t>
            </a:r>
            <a:r>
              <a:rPr lang="en-US" i="1" dirty="0"/>
              <a:t>t=10</a:t>
            </a:r>
            <a:endParaRPr lang="en-US" dirty="0"/>
          </a:p>
          <a:p>
            <a:pPr marL="342900" indent="-342900">
              <a:buAutoNum type="arabicPeriod"/>
            </a:pPr>
            <a:r>
              <a:rPr lang="en-US" dirty="0"/>
              <a:t>Only processes 10.4-16.7x more edges on BC, LL than Dijkstra’s algorithm (sequential) and 5.2-9.4x more edges on NCP than sequential</a:t>
            </a:r>
          </a:p>
          <a:p>
            <a:pPr marL="342900" indent="-342900">
              <a:buAutoNum type="arabicPeriod"/>
            </a:pPr>
            <a:r>
              <a:rPr lang="en-US" dirty="0"/>
              <a:t>Similar work on </a:t>
            </a:r>
            <a:r>
              <a:rPr lang="en-US" dirty="0" err="1"/>
              <a:t>Lj</a:t>
            </a:r>
            <a:r>
              <a:rPr lang="en-US" dirty="0"/>
              <a:t> and Tw but fewer cache misses makes it significantly faster</a:t>
            </a:r>
          </a:p>
        </p:txBody>
      </p:sp>
      <p:pic>
        <p:nvPicPr>
          <p:cNvPr id="2" name="Picture 1">
            <a:extLst>
              <a:ext uri="{FF2B5EF4-FFF2-40B4-BE49-F238E27FC236}">
                <a16:creationId xmlns:a16="http://schemas.microsoft.com/office/drawing/2014/main" id="{0FD412FF-DAF2-199C-63DF-FE6D76A96159}"/>
              </a:ext>
            </a:extLst>
          </p:cNvPr>
          <p:cNvPicPr>
            <a:picLocks noChangeAspect="1"/>
          </p:cNvPicPr>
          <p:nvPr/>
        </p:nvPicPr>
        <p:blipFill>
          <a:blip r:embed="rId3"/>
          <a:stretch>
            <a:fillRect/>
          </a:stretch>
        </p:blipFill>
        <p:spPr>
          <a:xfrm>
            <a:off x="311700" y="1311696"/>
            <a:ext cx="3717565" cy="2879367"/>
          </a:xfrm>
          <a:prstGeom prst="rect">
            <a:avLst/>
          </a:prstGeom>
        </p:spPr>
      </p:pic>
      <p:pic>
        <p:nvPicPr>
          <p:cNvPr id="3" name="Picture 2">
            <a:extLst>
              <a:ext uri="{FF2B5EF4-FFF2-40B4-BE49-F238E27FC236}">
                <a16:creationId xmlns:a16="http://schemas.microsoft.com/office/drawing/2014/main" id="{66371621-7465-EA28-DEC9-94B2250E90FD}"/>
              </a:ext>
            </a:extLst>
          </p:cNvPr>
          <p:cNvPicPr>
            <a:picLocks noChangeAspect="1"/>
          </p:cNvPicPr>
          <p:nvPr/>
        </p:nvPicPr>
        <p:blipFill>
          <a:blip r:embed="rId4"/>
          <a:stretch>
            <a:fillRect/>
          </a:stretch>
        </p:blipFill>
        <p:spPr>
          <a:xfrm>
            <a:off x="4137101" y="872685"/>
            <a:ext cx="4695199" cy="1335703"/>
          </a:xfrm>
          <a:prstGeom prst="rect">
            <a:avLst/>
          </a:prstGeom>
        </p:spPr>
      </p:pic>
    </p:spTree>
    <p:extLst>
      <p:ext uri="{BB962C8B-B14F-4D97-AF65-F5344CB8AC3E}">
        <p14:creationId xmlns:p14="http://schemas.microsoft.com/office/powerpoint/2010/main" val="615029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F450B649-7014-0495-F57D-626E439CE505}"/>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CE923B8E-5932-F33A-9245-F81292BB9BCF}"/>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Bonus findings</a:t>
            </a:r>
            <a:endParaRPr sz="1600" dirty="0"/>
          </a:p>
        </p:txBody>
      </p:sp>
      <p:sp>
        <p:nvSpPr>
          <p:cNvPr id="14" name="TextBox 13">
            <a:extLst>
              <a:ext uri="{FF2B5EF4-FFF2-40B4-BE49-F238E27FC236}">
                <a16:creationId xmlns:a16="http://schemas.microsoft.com/office/drawing/2014/main" id="{F6A0EBC7-D7E5-9C6A-28D8-6142A5C78429}"/>
              </a:ext>
            </a:extLst>
          </p:cNvPr>
          <p:cNvSpPr txBox="1"/>
          <p:nvPr/>
        </p:nvSpPr>
        <p:spPr>
          <a:xfrm>
            <a:off x="1310268" y="1891526"/>
            <a:ext cx="6523464" cy="1600438"/>
          </a:xfrm>
          <a:prstGeom prst="rect">
            <a:avLst/>
          </a:prstGeom>
          <a:noFill/>
        </p:spPr>
        <p:txBody>
          <a:bodyPr wrap="square" rtlCol="0">
            <a:spAutoFit/>
          </a:bodyPr>
          <a:lstStyle/>
          <a:p>
            <a:pPr marL="342900" indent="-342900">
              <a:buAutoNum type="arabicPeriod"/>
            </a:pPr>
            <a:r>
              <a:rPr lang="en-US" b="1" dirty="0"/>
              <a:t>20% of time spent on memory stalls </a:t>
            </a:r>
            <a:r>
              <a:rPr lang="en-US" dirty="0"/>
              <a:t>vs &gt;34% by other GPS</a:t>
            </a:r>
          </a:p>
          <a:p>
            <a:pPr marL="342900" indent="-342900">
              <a:buAutoNum type="arabicPeriod"/>
            </a:pPr>
            <a:r>
              <a:rPr lang="en-US" b="1" dirty="0"/>
              <a:t>Scalable</a:t>
            </a:r>
            <a:r>
              <a:rPr lang="en-US" dirty="0"/>
              <a:t> (7-8x speedup from 1 to 10 cores, and </a:t>
            </a:r>
            <a:r>
              <a:rPr lang="en-US" b="1" dirty="0"/>
              <a:t>high throughput </a:t>
            </a:r>
            <a:r>
              <a:rPr lang="en-US" dirty="0"/>
              <a:t>even with additional FPP queries)</a:t>
            </a:r>
          </a:p>
          <a:p>
            <a:pPr marL="342900" indent="-342900">
              <a:buAutoNum type="arabicPeriod"/>
            </a:pPr>
            <a:r>
              <a:rPr lang="en-US" b="1" dirty="0"/>
              <a:t>METIS partition </a:t>
            </a:r>
            <a:r>
              <a:rPr lang="en-US" dirty="0"/>
              <a:t>up to 14.1x faster than random partition, 4.2x faster than </a:t>
            </a:r>
            <a:r>
              <a:rPr lang="en-US" dirty="0" err="1"/>
              <a:t>GraphIt</a:t>
            </a:r>
            <a:r>
              <a:rPr lang="en-US" dirty="0"/>
              <a:t> lightweight partition</a:t>
            </a:r>
          </a:p>
          <a:p>
            <a:pPr marL="342900" indent="-342900">
              <a:buAutoNum type="arabicPeriod"/>
            </a:pPr>
            <a:r>
              <a:rPr lang="en-US" b="1" dirty="0"/>
              <a:t>LLC-sized partitions </a:t>
            </a:r>
            <a:r>
              <a:rPr lang="en-US" dirty="0"/>
              <a:t>tend to perform best (too big and you exceed cache, too small and you incur a large scheduling overhead)</a:t>
            </a:r>
          </a:p>
        </p:txBody>
      </p:sp>
    </p:spTree>
    <p:extLst>
      <p:ext uri="{BB962C8B-B14F-4D97-AF65-F5344CB8AC3E}">
        <p14:creationId xmlns:p14="http://schemas.microsoft.com/office/powerpoint/2010/main" val="4008374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98659577-A476-CA31-D01E-219C82A6F8E5}"/>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9E5D5AB3-3940-884B-70D1-7F096F3C099C}"/>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Questions</a:t>
            </a:r>
            <a:endParaRPr sz="1600" dirty="0"/>
          </a:p>
        </p:txBody>
      </p:sp>
      <p:sp>
        <p:nvSpPr>
          <p:cNvPr id="4" name="TextBox 3">
            <a:extLst>
              <a:ext uri="{FF2B5EF4-FFF2-40B4-BE49-F238E27FC236}">
                <a16:creationId xmlns:a16="http://schemas.microsoft.com/office/drawing/2014/main" id="{BBB9BAE2-547A-BC2D-2E03-6DD2AC875941}"/>
              </a:ext>
            </a:extLst>
          </p:cNvPr>
          <p:cNvSpPr txBox="1"/>
          <p:nvPr/>
        </p:nvSpPr>
        <p:spPr>
          <a:xfrm>
            <a:off x="311700" y="1017725"/>
            <a:ext cx="8520600" cy="2893100"/>
          </a:xfrm>
          <a:prstGeom prst="rect">
            <a:avLst/>
          </a:prstGeom>
          <a:noFill/>
        </p:spPr>
        <p:txBody>
          <a:bodyPr wrap="square" rtlCol="0">
            <a:spAutoFit/>
          </a:bodyPr>
          <a:lstStyle/>
          <a:p>
            <a:pPr marL="285750" indent="-285750">
              <a:buFont typeface="Arial" panose="020B0604020202020204" pitchFamily="34" charset="0"/>
              <a:buChar char="•"/>
            </a:pPr>
            <a:r>
              <a:rPr lang="en-US" dirty="0"/>
              <a:t>For Julian: Did </a:t>
            </a:r>
            <a:r>
              <a:rPr lang="en-US" dirty="0" err="1"/>
              <a:t>Ligra</a:t>
            </a:r>
            <a:r>
              <a:rPr lang="en-US" dirty="0"/>
              <a:t> end up implementing </a:t>
            </a:r>
            <a:r>
              <a:rPr lang="en-US" dirty="0" err="1"/>
              <a:t>ForkGraph</a:t>
            </a:r>
            <a:r>
              <a:rPr lang="en-US" dirty="0"/>
              <a:t>?</a:t>
            </a:r>
            <a:br>
              <a:rPr lang="en-US" dirty="0"/>
            </a:br>
            <a:endParaRPr lang="en-US" dirty="0"/>
          </a:p>
          <a:p>
            <a:pPr marL="285750" indent="-285750">
              <a:buFont typeface="Arial" panose="020B0604020202020204" pitchFamily="34" charset="0"/>
              <a:buChar char="•"/>
            </a:pPr>
            <a:r>
              <a:rPr lang="en-US" dirty="0" err="1"/>
              <a:t>ForkGraph</a:t>
            </a:r>
            <a:r>
              <a:rPr lang="en-US" dirty="0"/>
              <a:t> is designed for a single multicore node, how does it scale to distributed memory environments? What happens when each partition has its own node and own cache? Does coordinating the partitions and buffers over the network negate the cache-efficiency gains?</a:t>
            </a:r>
            <a:br>
              <a:rPr lang="en-US" dirty="0"/>
            </a:br>
            <a:endParaRPr lang="en-US" dirty="0"/>
          </a:p>
          <a:p>
            <a:pPr marL="285750" indent="-285750">
              <a:buFont typeface="Arial" panose="020B0604020202020204" pitchFamily="34" charset="0"/>
              <a:buChar char="•"/>
            </a:pPr>
            <a:r>
              <a:rPr lang="en-US" dirty="0"/>
              <a:t>What happens when two FPP queries are interdependent?</a:t>
            </a:r>
            <a:br>
              <a:rPr lang="en-US" dirty="0"/>
            </a:br>
            <a:endParaRPr lang="en-US" dirty="0"/>
          </a:p>
          <a:p>
            <a:pPr marL="285750" indent="-285750">
              <a:buFont typeface="Arial" panose="020B0604020202020204" pitchFamily="34" charset="0"/>
              <a:buChar char="•"/>
            </a:pPr>
            <a:r>
              <a:rPr lang="en-US" dirty="0"/>
              <a:t>It only seems applicable to certain kinds of FPP algorithms that can be expressed as sequences of small operations (e.g. BFS). What if you try to do multiple algorithms together (e.g. BFS + PPR)? Or need to perform triangle counting?</a:t>
            </a:r>
            <a:br>
              <a:rPr lang="en-US" dirty="0"/>
            </a:br>
            <a:endParaRPr lang="en-US" dirty="0"/>
          </a:p>
          <a:p>
            <a:pPr marL="285750" indent="-285750">
              <a:buFont typeface="Arial" panose="020B0604020202020204" pitchFamily="34" charset="0"/>
              <a:buChar char="•"/>
            </a:pPr>
            <a:r>
              <a:rPr lang="en-US" dirty="0"/>
              <a:t>Dependence on heuristics is concerning and might not translate to other hardware systems.</a:t>
            </a:r>
          </a:p>
        </p:txBody>
      </p:sp>
    </p:spTree>
    <p:extLst>
      <p:ext uri="{BB962C8B-B14F-4D97-AF65-F5344CB8AC3E}">
        <p14:creationId xmlns:p14="http://schemas.microsoft.com/office/powerpoint/2010/main" val="383617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10A4C887-739B-519D-4391-AE68B29AD634}"/>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20F80799-BA69-220D-F201-56658D269AEA}"/>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Cache-Efficient Fork-Processing Patterns on Large Graphs</a:t>
            </a:r>
            <a:endParaRPr sz="1600" dirty="0"/>
          </a:p>
        </p:txBody>
      </p:sp>
      <p:sp>
        <p:nvSpPr>
          <p:cNvPr id="70" name="Google Shape;70;p14">
            <a:extLst>
              <a:ext uri="{FF2B5EF4-FFF2-40B4-BE49-F238E27FC236}">
                <a16:creationId xmlns:a16="http://schemas.microsoft.com/office/drawing/2014/main" id="{3892B428-1AB5-647D-7A39-E50845771635}"/>
              </a:ext>
            </a:extLst>
          </p:cNvPr>
          <p:cNvSpPr txBox="1">
            <a:spLocks noGrp="1"/>
          </p:cNvSpPr>
          <p:nvPr>
            <p:ph type="title" idx="4294967295"/>
          </p:nvPr>
        </p:nvSpPr>
        <p:spPr>
          <a:xfrm>
            <a:off x="310600" y="863600"/>
            <a:ext cx="8521700" cy="573088"/>
          </a:xfrm>
          <a:prstGeom prst="rect">
            <a:avLst/>
          </a:prstGeom>
        </p:spPr>
        <p:txBody>
          <a:bodyPr spcFirstLastPara="1" wrap="square" lIns="91425" tIns="91425" rIns="91425" bIns="91425" anchor="t" anchorCtr="0">
            <a:noAutofit/>
          </a:bodyPr>
          <a:lstStyle/>
          <a:p>
            <a:r>
              <a:rPr lang="en-US" sz="700" dirty="0">
                <a:highlight>
                  <a:srgbClr val="FFFFFF"/>
                </a:highlight>
              </a:rPr>
              <a:t>Proceedings of the 2021 International Conference on Management of Data (SIGMOD ’21)</a:t>
            </a:r>
          </a:p>
        </p:txBody>
      </p:sp>
      <p:pic>
        <p:nvPicPr>
          <p:cNvPr id="2" name="Picture 1">
            <a:extLst>
              <a:ext uri="{FF2B5EF4-FFF2-40B4-BE49-F238E27FC236}">
                <a16:creationId xmlns:a16="http://schemas.microsoft.com/office/drawing/2014/main" id="{3FDD2728-ACFB-3673-62EB-D47D8C736E32}"/>
              </a:ext>
            </a:extLst>
          </p:cNvPr>
          <p:cNvPicPr>
            <a:picLocks noChangeAspect="1"/>
          </p:cNvPicPr>
          <p:nvPr/>
        </p:nvPicPr>
        <p:blipFill>
          <a:blip r:embed="rId3"/>
          <a:stretch>
            <a:fillRect/>
          </a:stretch>
        </p:blipFill>
        <p:spPr>
          <a:xfrm>
            <a:off x="548914" y="1360319"/>
            <a:ext cx="2379211" cy="3116950"/>
          </a:xfrm>
          <a:prstGeom prst="rect">
            <a:avLst/>
          </a:prstGeom>
        </p:spPr>
      </p:pic>
      <p:pic>
        <p:nvPicPr>
          <p:cNvPr id="1026" name="Picture 2" descr="National University of Singapore | World University Rankings | THE">
            <a:extLst>
              <a:ext uri="{FF2B5EF4-FFF2-40B4-BE49-F238E27FC236}">
                <a16:creationId xmlns:a16="http://schemas.microsoft.com/office/drawing/2014/main" id="{D17A0B3C-871B-C7B0-7188-34457BDDB1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6439" y="1360319"/>
            <a:ext cx="4923064" cy="191965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Julius Adams Stratton Student Center (Bldg. W20) | SAH ARCHIPEDIA">
            <a:extLst>
              <a:ext uri="{FF2B5EF4-FFF2-40B4-BE49-F238E27FC236}">
                <a16:creationId xmlns:a16="http://schemas.microsoft.com/office/drawing/2014/main" id="{BC160FA1-B524-46D3-5341-F99303A89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8248" y="2890475"/>
            <a:ext cx="2379211" cy="15867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wimming Pool PNGs for Free Download">
            <a:extLst>
              <a:ext uri="{FF2B5EF4-FFF2-40B4-BE49-F238E27FC236}">
                <a16:creationId xmlns:a16="http://schemas.microsoft.com/office/drawing/2014/main" id="{82CFC64B-83B1-F682-8DE3-10A586F1FC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408278">
            <a:off x="7329036" y="4115858"/>
            <a:ext cx="1683236" cy="4376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D5918F6-0B7D-F9FA-00FE-1C6E1D97BD75}"/>
              </a:ext>
            </a:extLst>
          </p:cNvPr>
          <p:cNvSpPr txBox="1"/>
          <p:nvPr/>
        </p:nvSpPr>
        <p:spPr>
          <a:xfrm>
            <a:off x="4683098" y="3279972"/>
            <a:ext cx="1750800" cy="261610"/>
          </a:xfrm>
          <a:prstGeom prst="rect">
            <a:avLst/>
          </a:prstGeom>
          <a:noFill/>
        </p:spPr>
        <p:txBody>
          <a:bodyPr wrap="none" rtlCol="0">
            <a:spAutoFit/>
          </a:bodyPr>
          <a:lstStyle/>
          <a:p>
            <a:r>
              <a:rPr lang="en-US" sz="1050" dirty="0"/>
              <a:t>Proposed improvements:</a:t>
            </a:r>
          </a:p>
        </p:txBody>
      </p:sp>
      <p:sp>
        <p:nvSpPr>
          <p:cNvPr id="5" name="Explosion 2 4">
            <a:extLst>
              <a:ext uri="{FF2B5EF4-FFF2-40B4-BE49-F238E27FC236}">
                <a16:creationId xmlns:a16="http://schemas.microsoft.com/office/drawing/2014/main" id="{C0ABFB5E-BE1B-8032-96B8-69466400C476}"/>
              </a:ext>
            </a:extLst>
          </p:cNvPr>
          <p:cNvSpPr/>
          <p:nvPr/>
        </p:nvSpPr>
        <p:spPr>
          <a:xfrm rot="1169982">
            <a:off x="5380264" y="1575707"/>
            <a:ext cx="2988129" cy="1159329"/>
          </a:xfrm>
          <a:prstGeom prst="irregularSeal2">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art 5">
            <a:extLst>
              <a:ext uri="{FF2B5EF4-FFF2-40B4-BE49-F238E27FC236}">
                <a16:creationId xmlns:a16="http://schemas.microsoft.com/office/drawing/2014/main" id="{C66861BC-5A6C-AA8D-E55B-FB30AA329DDB}"/>
              </a:ext>
            </a:extLst>
          </p:cNvPr>
          <p:cNvSpPr/>
          <p:nvPr/>
        </p:nvSpPr>
        <p:spPr>
          <a:xfrm rot="20564059">
            <a:off x="6874328" y="4324609"/>
            <a:ext cx="318407" cy="305319"/>
          </a:xfrm>
          <a:prstGeom prst="heart">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art 6">
            <a:extLst>
              <a:ext uri="{FF2B5EF4-FFF2-40B4-BE49-F238E27FC236}">
                <a16:creationId xmlns:a16="http://schemas.microsoft.com/office/drawing/2014/main" id="{C23C5AE4-C44B-B158-59C1-56ECD3EDF8A8}"/>
              </a:ext>
            </a:extLst>
          </p:cNvPr>
          <p:cNvSpPr/>
          <p:nvPr/>
        </p:nvSpPr>
        <p:spPr>
          <a:xfrm>
            <a:off x="6617036" y="4146168"/>
            <a:ext cx="196606" cy="188525"/>
          </a:xfrm>
          <a:prstGeom prst="heart">
            <a:avLst/>
          </a:prstGeom>
          <a:solidFill>
            <a:srgbClr val="C0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71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16CF0BD1-5A66-5A56-DEEC-892151625826}"/>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89D359E9-01C7-73DA-6238-6FFAF22E61E9}"/>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Fork</a:t>
            </a:r>
            <a:endParaRPr sz="1600" dirty="0"/>
          </a:p>
        </p:txBody>
      </p:sp>
      <p:pic>
        <p:nvPicPr>
          <p:cNvPr id="4098" name="Picture 2" descr="Stainless Steel Dinner Fork">
            <a:extLst>
              <a:ext uri="{FF2B5EF4-FFF2-40B4-BE49-F238E27FC236}">
                <a16:creationId xmlns:a16="http://schemas.microsoft.com/office/drawing/2014/main" id="{D0B4289F-97C8-6A61-54A7-B60E12BCF4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107" r="39664"/>
          <a:stretch>
            <a:fillRect/>
          </a:stretch>
        </p:blipFill>
        <p:spPr bwMode="auto">
          <a:xfrm rot="5400000">
            <a:off x="4012749" y="118384"/>
            <a:ext cx="1118504"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41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62B1E0DC-117A-D04A-2F2C-43CCE4F626D7}"/>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7760B91F-F234-A339-2A40-FB949168307E}"/>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err="1"/>
              <a:t>ForkGraph</a:t>
            </a:r>
            <a:endParaRPr sz="1600" dirty="0"/>
          </a:p>
        </p:txBody>
      </p:sp>
      <p:pic>
        <p:nvPicPr>
          <p:cNvPr id="4098" name="Picture 2" descr="Stainless Steel Dinner Fork">
            <a:extLst>
              <a:ext uri="{FF2B5EF4-FFF2-40B4-BE49-F238E27FC236}">
                <a16:creationId xmlns:a16="http://schemas.microsoft.com/office/drawing/2014/main" id="{C72D873F-8E92-4C45-2311-811F6914A880}"/>
              </a:ext>
            </a:extLst>
          </p:cNvPr>
          <p:cNvPicPr>
            <a:picLocks noChangeAspect="1" noChangeArrowheads="1"/>
          </p:cNvPicPr>
          <p:nvPr/>
        </p:nvPicPr>
        <p:blipFill rotWithShape="1">
          <a:blip r:embed="rId3">
            <a:alphaModFix amt="29000"/>
            <a:extLst>
              <a:ext uri="{28A0092B-C50C-407E-A947-70E740481C1C}">
                <a14:useLocalDpi xmlns:a14="http://schemas.microsoft.com/office/drawing/2010/main" val="0"/>
              </a:ext>
            </a:extLst>
          </a:blip>
          <a:srcRect l="40107" r="39664"/>
          <a:stretch>
            <a:fillRect/>
          </a:stretch>
        </p:blipFill>
        <p:spPr bwMode="auto">
          <a:xfrm rot="5400000">
            <a:off x="4012749" y="118384"/>
            <a:ext cx="1118504"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0DE57E5D-02DB-4126-1925-021084A9F3D3}"/>
              </a:ext>
            </a:extLst>
          </p:cNvPr>
          <p:cNvCxnSpPr/>
          <p:nvPr/>
        </p:nvCxnSpPr>
        <p:spPr>
          <a:xfrm>
            <a:off x="5812971" y="1624692"/>
            <a:ext cx="0" cy="2237015"/>
          </a:xfrm>
          <a:prstGeom prst="line">
            <a:avLst/>
          </a:prstGeom>
          <a:ln w="15875">
            <a:prstDash val="sysDot"/>
            <a:headEnd type="triangle"/>
            <a:tailEnd type="triangle"/>
          </a:ln>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CE16843D-E6D9-27F6-2509-2FAE33796263}"/>
              </a:ext>
            </a:extLst>
          </p:cNvPr>
          <p:cNvSpPr/>
          <p:nvPr/>
        </p:nvSpPr>
        <p:spPr>
          <a:xfrm>
            <a:off x="5812971" y="2375807"/>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E04EB1-38ED-360B-0EBF-9DC5A35E40F8}"/>
              </a:ext>
            </a:extLst>
          </p:cNvPr>
          <p:cNvSpPr/>
          <p:nvPr/>
        </p:nvSpPr>
        <p:spPr>
          <a:xfrm>
            <a:off x="5812971" y="2555421"/>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AE7E8AF-C23D-288D-6CB8-0667D7E2FCF1}"/>
              </a:ext>
            </a:extLst>
          </p:cNvPr>
          <p:cNvSpPr/>
          <p:nvPr/>
        </p:nvSpPr>
        <p:spPr>
          <a:xfrm>
            <a:off x="5812971" y="2743200"/>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D5D0F05-2819-1269-1B67-8AAD7BE6A957}"/>
              </a:ext>
            </a:extLst>
          </p:cNvPr>
          <p:cNvSpPr/>
          <p:nvPr/>
        </p:nvSpPr>
        <p:spPr>
          <a:xfrm>
            <a:off x="5812971" y="2930978"/>
            <a:ext cx="1330780" cy="12246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917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C2275292-A9A6-A521-3413-24B55B476328}"/>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95112A77-EDE5-6ABF-F6F0-CE50528BD2AC}"/>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The Fork-Processing Pattern (FPP)</a:t>
            </a:r>
            <a:endParaRPr sz="1600" dirty="0"/>
          </a:p>
        </p:txBody>
      </p:sp>
      <p:pic>
        <p:nvPicPr>
          <p:cNvPr id="2" name="Picture 1">
            <a:extLst>
              <a:ext uri="{FF2B5EF4-FFF2-40B4-BE49-F238E27FC236}">
                <a16:creationId xmlns:a16="http://schemas.microsoft.com/office/drawing/2014/main" id="{B0F7F906-E4DF-9AEE-8FBA-365E106866F2}"/>
              </a:ext>
            </a:extLst>
          </p:cNvPr>
          <p:cNvPicPr>
            <a:picLocks noChangeAspect="1"/>
          </p:cNvPicPr>
          <p:nvPr/>
        </p:nvPicPr>
        <p:blipFill>
          <a:blip r:embed="rId3"/>
          <a:stretch>
            <a:fillRect/>
          </a:stretch>
        </p:blipFill>
        <p:spPr>
          <a:xfrm>
            <a:off x="311700" y="1017725"/>
            <a:ext cx="4457700" cy="1028700"/>
          </a:xfrm>
          <a:prstGeom prst="rect">
            <a:avLst/>
          </a:prstGeom>
        </p:spPr>
      </p:pic>
      <p:sp>
        <p:nvSpPr>
          <p:cNvPr id="8" name="TextBox 7">
            <a:extLst>
              <a:ext uri="{FF2B5EF4-FFF2-40B4-BE49-F238E27FC236}">
                <a16:creationId xmlns:a16="http://schemas.microsoft.com/office/drawing/2014/main" id="{D5A181B9-506A-6A9A-9B69-9A4754A06233}"/>
              </a:ext>
            </a:extLst>
          </p:cNvPr>
          <p:cNvSpPr txBox="1"/>
          <p:nvPr/>
        </p:nvSpPr>
        <p:spPr>
          <a:xfrm>
            <a:off x="5662787" y="1270465"/>
            <a:ext cx="3106941" cy="523220"/>
          </a:xfrm>
          <a:prstGeom prst="rect">
            <a:avLst/>
          </a:prstGeom>
          <a:noFill/>
        </p:spPr>
        <p:txBody>
          <a:bodyPr wrap="non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Many graph processing algorithms </a:t>
            </a:r>
          </a:p>
          <a:p>
            <a:r>
              <a:rPr lang="en-US" dirty="0">
                <a:latin typeface="Helvetica Neue" panose="02000503000000020004" pitchFamily="2" charset="0"/>
                <a:ea typeface="Helvetica Neue" panose="02000503000000020004" pitchFamily="2" charset="0"/>
                <a:cs typeface="Helvetica Neue" panose="02000503000000020004" pitchFamily="2" charset="0"/>
              </a:rPr>
              <a:t>look like this (also learning, mining)</a:t>
            </a:r>
          </a:p>
        </p:txBody>
      </p:sp>
      <p:cxnSp>
        <p:nvCxnSpPr>
          <p:cNvPr id="10" name="Straight Arrow Connector 9">
            <a:extLst>
              <a:ext uri="{FF2B5EF4-FFF2-40B4-BE49-F238E27FC236}">
                <a16:creationId xmlns:a16="http://schemas.microsoft.com/office/drawing/2014/main" id="{2119A5AC-6741-FA2B-887C-FDAE3C423B5D}"/>
              </a:ext>
            </a:extLst>
          </p:cNvPr>
          <p:cNvCxnSpPr>
            <a:stCxn id="8" idx="1"/>
            <a:endCxn id="2" idx="3"/>
          </p:cNvCxnSpPr>
          <p:nvPr/>
        </p:nvCxnSpPr>
        <p:spPr>
          <a:xfrm flipH="1">
            <a:off x="4769400" y="1532075"/>
            <a:ext cx="89338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C8A04296-23AE-F2F5-810F-98E677213C28}"/>
              </a:ext>
            </a:extLst>
          </p:cNvPr>
          <p:cNvPicPr>
            <a:picLocks noChangeAspect="1"/>
          </p:cNvPicPr>
          <p:nvPr/>
        </p:nvPicPr>
        <p:blipFill>
          <a:blip r:embed="rId4"/>
          <a:stretch>
            <a:fillRect/>
          </a:stretch>
        </p:blipFill>
        <p:spPr>
          <a:xfrm>
            <a:off x="685800" y="2815480"/>
            <a:ext cx="2481943" cy="1536584"/>
          </a:xfrm>
          <a:prstGeom prst="rect">
            <a:avLst/>
          </a:prstGeom>
        </p:spPr>
      </p:pic>
      <p:sp>
        <p:nvSpPr>
          <p:cNvPr id="12" name="TextBox 11">
            <a:extLst>
              <a:ext uri="{FF2B5EF4-FFF2-40B4-BE49-F238E27FC236}">
                <a16:creationId xmlns:a16="http://schemas.microsoft.com/office/drawing/2014/main" id="{0CAF38A5-B9D0-E1DD-D936-C9E104349CAE}"/>
              </a:ext>
            </a:extLst>
          </p:cNvPr>
          <p:cNvSpPr txBox="1"/>
          <p:nvPr/>
        </p:nvSpPr>
        <p:spPr>
          <a:xfrm>
            <a:off x="1125109" y="2341571"/>
            <a:ext cx="1705916" cy="253916"/>
          </a:xfrm>
          <a:prstGeom prst="rect">
            <a:avLst/>
          </a:prstGeom>
          <a:noFill/>
        </p:spPr>
        <p:txBody>
          <a:bodyPr wrap="none" rtlCol="0">
            <a:spAutoFit/>
          </a:bodyPr>
          <a:lstStyle/>
          <a:p>
            <a:r>
              <a:rPr lang="en-US" sz="1050" b="1" dirty="0"/>
              <a:t>Betweenness Centrality</a:t>
            </a:r>
          </a:p>
        </p:txBody>
      </p:sp>
      <p:sp>
        <p:nvSpPr>
          <p:cNvPr id="13" name="TextBox 12">
            <a:extLst>
              <a:ext uri="{FF2B5EF4-FFF2-40B4-BE49-F238E27FC236}">
                <a16:creationId xmlns:a16="http://schemas.microsoft.com/office/drawing/2014/main" id="{E4B68A4F-7C6F-2954-0E10-F8608535C6BE}"/>
              </a:ext>
            </a:extLst>
          </p:cNvPr>
          <p:cNvSpPr txBox="1"/>
          <p:nvPr/>
        </p:nvSpPr>
        <p:spPr>
          <a:xfrm>
            <a:off x="685800" y="4366420"/>
            <a:ext cx="686406" cy="153888"/>
          </a:xfrm>
          <a:prstGeom prst="rect">
            <a:avLst/>
          </a:prstGeom>
          <a:noFill/>
        </p:spPr>
        <p:txBody>
          <a:bodyPr wrap="none" rtlCol="0">
            <a:spAutoFit/>
          </a:bodyPr>
          <a:lstStyle/>
          <a:p>
            <a:r>
              <a:rPr lang="en-US" sz="400" dirty="0" err="1"/>
              <a:t>www.networkpages.nl</a:t>
            </a:r>
            <a:endParaRPr lang="en-US" sz="400" dirty="0"/>
          </a:p>
        </p:txBody>
      </p:sp>
      <p:pic>
        <p:nvPicPr>
          <p:cNvPr id="6146" name="Picture 2" descr="Finding Communities by Their Centers | Scientific Reports">
            <a:extLst>
              <a:ext uri="{FF2B5EF4-FFF2-40B4-BE49-F238E27FC236}">
                <a16:creationId xmlns:a16="http://schemas.microsoft.com/office/drawing/2014/main" id="{D24CF7FF-F6EC-6A89-6B6A-7F4F67DBAD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3462" y="2815480"/>
            <a:ext cx="1997075" cy="15509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B869844-600E-5C71-60BF-5D76CE3DCD68}"/>
              </a:ext>
            </a:extLst>
          </p:cNvPr>
          <p:cNvSpPr txBox="1"/>
          <p:nvPr/>
        </p:nvSpPr>
        <p:spPr>
          <a:xfrm>
            <a:off x="3573462" y="2341571"/>
            <a:ext cx="1949573" cy="253916"/>
          </a:xfrm>
          <a:prstGeom prst="rect">
            <a:avLst/>
          </a:prstGeom>
          <a:noFill/>
        </p:spPr>
        <p:txBody>
          <a:bodyPr wrap="none" rtlCol="0">
            <a:spAutoFit/>
          </a:bodyPr>
          <a:lstStyle/>
          <a:p>
            <a:r>
              <a:rPr lang="en-US" sz="1050" b="1" dirty="0"/>
              <a:t>Network Community Profile</a:t>
            </a:r>
          </a:p>
        </p:txBody>
      </p:sp>
      <p:sp>
        <p:nvSpPr>
          <p:cNvPr id="15" name="TextBox 14">
            <a:extLst>
              <a:ext uri="{FF2B5EF4-FFF2-40B4-BE49-F238E27FC236}">
                <a16:creationId xmlns:a16="http://schemas.microsoft.com/office/drawing/2014/main" id="{0D0CA157-3AD1-DB5A-204F-A9CE85EABA5B}"/>
              </a:ext>
            </a:extLst>
          </p:cNvPr>
          <p:cNvSpPr txBox="1"/>
          <p:nvPr/>
        </p:nvSpPr>
        <p:spPr>
          <a:xfrm>
            <a:off x="3233057" y="4366420"/>
            <a:ext cx="1329210" cy="153888"/>
          </a:xfrm>
          <a:prstGeom prst="rect">
            <a:avLst/>
          </a:prstGeom>
          <a:noFill/>
        </p:spPr>
        <p:txBody>
          <a:bodyPr wrap="none" rtlCol="0">
            <a:spAutoFit/>
          </a:bodyPr>
          <a:lstStyle/>
          <a:p>
            <a:r>
              <a:rPr lang="en-US" sz="400" dirty="0"/>
              <a:t>Finding Communities by their Centers, Chen et al.</a:t>
            </a:r>
          </a:p>
        </p:txBody>
      </p:sp>
      <p:pic>
        <p:nvPicPr>
          <p:cNvPr id="6148" name="Picture 4" descr="FulBM: Fast Fully Batch Maintenance for Landmark-based 3-hop Cover Labeling  | ACM Transactions on Knowledge Discovery from Data">
            <a:hlinkClick r:id="rId6"/>
            <a:extLst>
              <a:ext uri="{FF2B5EF4-FFF2-40B4-BE49-F238E27FC236}">
                <a16:creationId xmlns:a16="http://schemas.microsoft.com/office/drawing/2014/main" id="{DE7C0562-2E62-9576-8285-8292E7F275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256" y="3009045"/>
            <a:ext cx="2530019" cy="11638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E9D4721-D4F3-338B-36B0-3D6B4886CA76}"/>
              </a:ext>
            </a:extLst>
          </p:cNvPr>
          <p:cNvSpPr txBox="1"/>
          <p:nvPr/>
        </p:nvSpPr>
        <p:spPr>
          <a:xfrm>
            <a:off x="6532577" y="2341571"/>
            <a:ext cx="1417376" cy="253916"/>
          </a:xfrm>
          <a:prstGeom prst="rect">
            <a:avLst/>
          </a:prstGeom>
          <a:noFill/>
        </p:spPr>
        <p:txBody>
          <a:bodyPr wrap="none" rtlCol="0">
            <a:spAutoFit/>
          </a:bodyPr>
          <a:lstStyle/>
          <a:p>
            <a:r>
              <a:rPr lang="en-US" sz="1050" b="1" dirty="0"/>
              <a:t>Landmark Labeling</a:t>
            </a:r>
          </a:p>
        </p:txBody>
      </p:sp>
      <p:sp>
        <p:nvSpPr>
          <p:cNvPr id="19" name="TextBox 18">
            <a:extLst>
              <a:ext uri="{FF2B5EF4-FFF2-40B4-BE49-F238E27FC236}">
                <a16:creationId xmlns:a16="http://schemas.microsoft.com/office/drawing/2014/main" id="{FF3B9972-8C03-A1FE-3996-3441C8D17B7C}"/>
              </a:ext>
            </a:extLst>
          </p:cNvPr>
          <p:cNvSpPr txBox="1"/>
          <p:nvPr/>
        </p:nvSpPr>
        <p:spPr>
          <a:xfrm>
            <a:off x="5837464" y="4366420"/>
            <a:ext cx="2335896" cy="153888"/>
          </a:xfrm>
          <a:prstGeom prst="rect">
            <a:avLst/>
          </a:prstGeom>
          <a:noFill/>
        </p:spPr>
        <p:txBody>
          <a:bodyPr wrap="none" rtlCol="0">
            <a:spAutoFit/>
          </a:bodyPr>
          <a:lstStyle/>
          <a:p>
            <a:r>
              <a:rPr lang="en-US" sz="400" dirty="0" err="1"/>
              <a:t>FulBM</a:t>
            </a:r>
            <a:r>
              <a:rPr lang="en-US" sz="400" dirty="0"/>
              <a:t>: Fast Fully Batch Maintenance for Landmark-based 3-hop Cover Labeling, Zhang et al.</a:t>
            </a:r>
          </a:p>
        </p:txBody>
      </p:sp>
      <p:sp>
        <p:nvSpPr>
          <p:cNvPr id="20" name="TextBox 19">
            <a:extLst>
              <a:ext uri="{FF2B5EF4-FFF2-40B4-BE49-F238E27FC236}">
                <a16:creationId xmlns:a16="http://schemas.microsoft.com/office/drawing/2014/main" id="{980F17A1-9FF5-B1DE-0791-F994A22D6EC4}"/>
              </a:ext>
            </a:extLst>
          </p:cNvPr>
          <p:cNvSpPr txBox="1"/>
          <p:nvPr/>
        </p:nvSpPr>
        <p:spPr>
          <a:xfrm>
            <a:off x="6188145" y="2527539"/>
            <a:ext cx="2037738" cy="200055"/>
          </a:xfrm>
          <a:prstGeom prst="rect">
            <a:avLst/>
          </a:prstGeom>
          <a:noFill/>
        </p:spPr>
        <p:txBody>
          <a:bodyPr wrap="none" rtlCol="0">
            <a:spAutoFit/>
          </a:bodyPr>
          <a:lstStyle/>
          <a:p>
            <a:pPr algn="ctr"/>
            <a:r>
              <a:rPr lang="en-US" sz="700" dirty="0"/>
              <a:t>Multiple SSSP / BFS simultaneously in a batch</a:t>
            </a:r>
          </a:p>
        </p:txBody>
      </p:sp>
      <p:sp>
        <p:nvSpPr>
          <p:cNvPr id="21" name="TextBox 20">
            <a:extLst>
              <a:ext uri="{FF2B5EF4-FFF2-40B4-BE49-F238E27FC236}">
                <a16:creationId xmlns:a16="http://schemas.microsoft.com/office/drawing/2014/main" id="{ECD9F7D8-474F-804E-EB8A-D86CBAF62801}"/>
              </a:ext>
            </a:extLst>
          </p:cNvPr>
          <p:cNvSpPr txBox="1"/>
          <p:nvPr/>
        </p:nvSpPr>
        <p:spPr>
          <a:xfrm>
            <a:off x="3557651" y="2527539"/>
            <a:ext cx="2040943" cy="200055"/>
          </a:xfrm>
          <a:prstGeom prst="rect">
            <a:avLst/>
          </a:prstGeom>
          <a:noFill/>
        </p:spPr>
        <p:txBody>
          <a:bodyPr wrap="none" rtlCol="0">
            <a:spAutoFit/>
          </a:bodyPr>
          <a:lstStyle/>
          <a:p>
            <a:pPr algn="ctr"/>
            <a:r>
              <a:rPr lang="en-US" sz="700" dirty="0"/>
              <a:t>Multiple PPRs from randomly selected vertices</a:t>
            </a:r>
          </a:p>
        </p:txBody>
      </p:sp>
      <p:sp>
        <p:nvSpPr>
          <p:cNvPr id="22" name="TextBox 21">
            <a:extLst>
              <a:ext uri="{FF2B5EF4-FFF2-40B4-BE49-F238E27FC236}">
                <a16:creationId xmlns:a16="http://schemas.microsoft.com/office/drawing/2014/main" id="{903FEE2E-D910-8FE5-B36A-BCF63979521E}"/>
              </a:ext>
            </a:extLst>
          </p:cNvPr>
          <p:cNvSpPr txBox="1"/>
          <p:nvPr/>
        </p:nvSpPr>
        <p:spPr>
          <a:xfrm>
            <a:off x="1372489" y="2527539"/>
            <a:ext cx="1120821" cy="200055"/>
          </a:xfrm>
          <a:prstGeom prst="rect">
            <a:avLst/>
          </a:prstGeom>
          <a:noFill/>
        </p:spPr>
        <p:txBody>
          <a:bodyPr wrap="none" rtlCol="0">
            <a:spAutoFit/>
          </a:bodyPr>
          <a:lstStyle/>
          <a:p>
            <a:pPr algn="ctr"/>
            <a:r>
              <a:rPr lang="en-US" sz="700" dirty="0"/>
              <a:t>Many independent BFS</a:t>
            </a:r>
          </a:p>
        </p:txBody>
      </p:sp>
    </p:spTree>
    <p:extLst>
      <p:ext uri="{BB962C8B-B14F-4D97-AF65-F5344CB8AC3E}">
        <p14:creationId xmlns:p14="http://schemas.microsoft.com/office/powerpoint/2010/main" val="2188661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3362A868-5488-DD4E-E249-EF0E4A5EA7B9}"/>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40E7845E-483F-541C-8360-4CD66E5B41E9}"/>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This leads to a tremendous amount of redundancy and LLC misses.</a:t>
            </a:r>
            <a:endParaRPr sz="1600" dirty="0"/>
          </a:p>
        </p:txBody>
      </p:sp>
      <p:pic>
        <p:nvPicPr>
          <p:cNvPr id="3" name="Picture 2">
            <a:extLst>
              <a:ext uri="{FF2B5EF4-FFF2-40B4-BE49-F238E27FC236}">
                <a16:creationId xmlns:a16="http://schemas.microsoft.com/office/drawing/2014/main" id="{F79BCC04-DEE8-0BB2-9FE4-053B7A570EB6}"/>
              </a:ext>
            </a:extLst>
          </p:cNvPr>
          <p:cNvPicPr>
            <a:picLocks noChangeAspect="1"/>
          </p:cNvPicPr>
          <p:nvPr/>
        </p:nvPicPr>
        <p:blipFill>
          <a:blip r:embed="rId3"/>
          <a:stretch>
            <a:fillRect/>
          </a:stretch>
        </p:blipFill>
        <p:spPr>
          <a:xfrm>
            <a:off x="685800" y="1507201"/>
            <a:ext cx="7772400" cy="1513965"/>
          </a:xfrm>
          <a:prstGeom prst="rect">
            <a:avLst/>
          </a:prstGeom>
        </p:spPr>
      </p:pic>
      <p:sp>
        <p:nvSpPr>
          <p:cNvPr id="4" name="TextBox 3">
            <a:extLst>
              <a:ext uri="{FF2B5EF4-FFF2-40B4-BE49-F238E27FC236}">
                <a16:creationId xmlns:a16="http://schemas.microsoft.com/office/drawing/2014/main" id="{B394720A-396A-68ED-B1F0-A4AADE59B9F3}"/>
              </a:ext>
            </a:extLst>
          </p:cNvPr>
          <p:cNvSpPr txBox="1"/>
          <p:nvPr/>
        </p:nvSpPr>
        <p:spPr>
          <a:xfrm>
            <a:off x="685800" y="3363685"/>
            <a:ext cx="7495963" cy="954107"/>
          </a:xfrm>
          <a:prstGeom prst="rect">
            <a:avLst/>
          </a:prstGeom>
          <a:noFill/>
        </p:spPr>
        <p:txBody>
          <a:bodyPr wrap="none" rtlCol="0">
            <a:spAutoFit/>
          </a:bodyPr>
          <a:lstStyle/>
          <a:p>
            <a:pPr marL="285750" indent="-285750">
              <a:buFont typeface="Arial" panose="020B0604020202020204" pitchFamily="34" charset="0"/>
              <a:buChar char="•"/>
            </a:pPr>
            <a:r>
              <a:rPr lang="en-US" dirty="0"/>
              <a:t>90% of processing time is FPP</a:t>
            </a:r>
          </a:p>
          <a:p>
            <a:pPr marL="285750" indent="-285750">
              <a:buFont typeface="Arial" panose="020B0604020202020204" pitchFamily="34" charset="0"/>
              <a:buChar char="•"/>
            </a:pPr>
            <a:r>
              <a:rPr lang="en-US" dirty="0"/>
              <a:t>LLC misses are the bottleneck</a:t>
            </a:r>
            <a:br>
              <a:rPr lang="en-US" dirty="0"/>
            </a:br>
            <a:r>
              <a:rPr lang="en-US" dirty="0"/>
              <a:t>	34-40% of time spent in memory units is stalled memory cycles from LLC misses</a:t>
            </a:r>
            <a:br>
              <a:rPr lang="en-US" dirty="0"/>
            </a:br>
            <a:r>
              <a:rPr lang="en-US" dirty="0"/>
              <a:t>	55% if t=1 (inter-query parallelism)</a:t>
            </a:r>
          </a:p>
        </p:txBody>
      </p:sp>
      <p:sp>
        <p:nvSpPr>
          <p:cNvPr id="7" name="Rectangle 6">
            <a:extLst>
              <a:ext uri="{FF2B5EF4-FFF2-40B4-BE49-F238E27FC236}">
                <a16:creationId xmlns:a16="http://schemas.microsoft.com/office/drawing/2014/main" id="{79DBD901-1318-45BE-7E9B-8DD8B90D98A7}"/>
              </a:ext>
            </a:extLst>
          </p:cNvPr>
          <p:cNvSpPr/>
          <p:nvPr/>
        </p:nvSpPr>
        <p:spPr>
          <a:xfrm>
            <a:off x="3612698" y="2596242"/>
            <a:ext cx="457200" cy="155122"/>
          </a:xfrm>
          <a:prstGeom prst="rect">
            <a:avLst/>
          </a:prstGeom>
          <a:solidFill>
            <a:srgbClr val="EEFF41">
              <a:alpha val="254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E013315-8350-BF40-C534-283E5DCE9C2F}"/>
              </a:ext>
            </a:extLst>
          </p:cNvPr>
          <p:cNvSpPr/>
          <p:nvPr/>
        </p:nvSpPr>
        <p:spPr>
          <a:xfrm>
            <a:off x="5690508" y="2596242"/>
            <a:ext cx="457200" cy="155122"/>
          </a:xfrm>
          <a:prstGeom prst="rect">
            <a:avLst/>
          </a:prstGeom>
          <a:solidFill>
            <a:srgbClr val="EEFF41">
              <a:alpha val="254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DF5FFF-B6B8-4FBB-84B6-CB83FD19EE5F}"/>
              </a:ext>
            </a:extLst>
          </p:cNvPr>
          <p:cNvSpPr/>
          <p:nvPr/>
        </p:nvSpPr>
        <p:spPr>
          <a:xfrm>
            <a:off x="7821387" y="2596242"/>
            <a:ext cx="457200" cy="155122"/>
          </a:xfrm>
          <a:prstGeom prst="rect">
            <a:avLst/>
          </a:prstGeom>
          <a:solidFill>
            <a:srgbClr val="EEFF41">
              <a:alpha val="254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19D19F-5EDD-90A9-DCA6-760D465187F7}"/>
              </a:ext>
            </a:extLst>
          </p:cNvPr>
          <p:cNvSpPr/>
          <p:nvPr/>
        </p:nvSpPr>
        <p:spPr>
          <a:xfrm>
            <a:off x="3588205" y="2432956"/>
            <a:ext cx="457200" cy="155122"/>
          </a:xfrm>
          <a:prstGeom prst="rect">
            <a:avLst/>
          </a:prstGeom>
          <a:solidFill>
            <a:srgbClr val="EEFF41">
              <a:alpha val="254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0632E545-B018-FE6F-F2E3-1A8941D218CA}"/>
              </a:ext>
            </a:extLst>
          </p:cNvPr>
          <p:cNvSpPr txBox="1"/>
          <p:nvPr/>
        </p:nvSpPr>
        <p:spPr>
          <a:xfrm>
            <a:off x="311700" y="825708"/>
            <a:ext cx="1645002" cy="184666"/>
          </a:xfrm>
          <a:prstGeom prst="rect">
            <a:avLst/>
          </a:prstGeom>
          <a:noFill/>
        </p:spPr>
        <p:txBody>
          <a:bodyPr wrap="none" rtlCol="0">
            <a:spAutoFit/>
          </a:bodyPr>
          <a:lstStyle/>
          <a:p>
            <a:r>
              <a:rPr lang="en-US" sz="600" i="1" dirty="0"/>
              <a:t>*t = number of threads assigned to a query</a:t>
            </a:r>
          </a:p>
        </p:txBody>
      </p:sp>
    </p:spTree>
    <p:extLst>
      <p:ext uri="{BB962C8B-B14F-4D97-AF65-F5344CB8AC3E}">
        <p14:creationId xmlns:p14="http://schemas.microsoft.com/office/powerpoint/2010/main" val="1010071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1F993256-3D55-7235-C42B-FA50D4B182C4}"/>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5976464F-FA45-9B9E-72F3-406CE7997791}"/>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Where are the LLC misses coming from?</a:t>
            </a:r>
            <a:endParaRPr sz="1600" dirty="0"/>
          </a:p>
        </p:txBody>
      </p:sp>
      <p:pic>
        <p:nvPicPr>
          <p:cNvPr id="2" name="Picture 1">
            <a:extLst>
              <a:ext uri="{FF2B5EF4-FFF2-40B4-BE49-F238E27FC236}">
                <a16:creationId xmlns:a16="http://schemas.microsoft.com/office/drawing/2014/main" id="{80E066F8-E8CC-FBF4-0DE5-08E93DE45A1F}"/>
              </a:ext>
            </a:extLst>
          </p:cNvPr>
          <p:cNvPicPr>
            <a:picLocks noChangeAspect="1"/>
          </p:cNvPicPr>
          <p:nvPr/>
        </p:nvPicPr>
        <p:blipFill>
          <a:blip r:embed="rId3"/>
          <a:stretch>
            <a:fillRect/>
          </a:stretch>
        </p:blipFill>
        <p:spPr>
          <a:xfrm>
            <a:off x="294271" y="1692538"/>
            <a:ext cx="3878036" cy="1758423"/>
          </a:xfrm>
          <a:prstGeom prst="rect">
            <a:avLst/>
          </a:prstGeom>
        </p:spPr>
      </p:pic>
      <p:pic>
        <p:nvPicPr>
          <p:cNvPr id="5" name="Picture 4">
            <a:extLst>
              <a:ext uri="{FF2B5EF4-FFF2-40B4-BE49-F238E27FC236}">
                <a16:creationId xmlns:a16="http://schemas.microsoft.com/office/drawing/2014/main" id="{0EC2B101-C2C8-5214-5917-09C12B90AE1D}"/>
              </a:ext>
            </a:extLst>
          </p:cNvPr>
          <p:cNvPicPr>
            <a:picLocks noChangeAspect="1"/>
          </p:cNvPicPr>
          <p:nvPr/>
        </p:nvPicPr>
        <p:blipFill>
          <a:blip r:embed="rId4"/>
          <a:stretch>
            <a:fillRect/>
          </a:stretch>
        </p:blipFill>
        <p:spPr>
          <a:xfrm>
            <a:off x="4172307" y="1692538"/>
            <a:ext cx="4659993" cy="1863997"/>
          </a:xfrm>
          <a:prstGeom prst="rect">
            <a:avLst/>
          </a:prstGeom>
        </p:spPr>
      </p:pic>
      <p:pic>
        <p:nvPicPr>
          <p:cNvPr id="6" name="Picture 5">
            <a:extLst>
              <a:ext uri="{FF2B5EF4-FFF2-40B4-BE49-F238E27FC236}">
                <a16:creationId xmlns:a16="http://schemas.microsoft.com/office/drawing/2014/main" id="{97661A77-A04C-AAE1-944A-79599BB17860}"/>
              </a:ext>
            </a:extLst>
          </p:cNvPr>
          <p:cNvPicPr>
            <a:picLocks noChangeAspect="1"/>
          </p:cNvPicPr>
          <p:nvPr/>
        </p:nvPicPr>
        <p:blipFill>
          <a:blip r:embed="rId5"/>
          <a:stretch>
            <a:fillRect/>
          </a:stretch>
        </p:blipFill>
        <p:spPr>
          <a:xfrm>
            <a:off x="4572000" y="3556535"/>
            <a:ext cx="2694214" cy="397224"/>
          </a:xfrm>
          <a:prstGeom prst="rect">
            <a:avLst/>
          </a:prstGeom>
        </p:spPr>
      </p:pic>
      <p:sp>
        <p:nvSpPr>
          <p:cNvPr id="8" name="TextBox 7">
            <a:extLst>
              <a:ext uri="{FF2B5EF4-FFF2-40B4-BE49-F238E27FC236}">
                <a16:creationId xmlns:a16="http://schemas.microsoft.com/office/drawing/2014/main" id="{EC75B3A9-5224-7E70-ED25-1A9EB4380153}"/>
              </a:ext>
            </a:extLst>
          </p:cNvPr>
          <p:cNvSpPr txBox="1"/>
          <p:nvPr/>
        </p:nvSpPr>
        <p:spPr>
          <a:xfrm>
            <a:off x="311700" y="3520275"/>
            <a:ext cx="3964547" cy="738664"/>
          </a:xfrm>
          <a:prstGeom prst="rect">
            <a:avLst/>
          </a:prstGeom>
          <a:noFill/>
        </p:spPr>
        <p:txBody>
          <a:bodyPr wrap="none" rtlCol="0">
            <a:spAutoFit/>
          </a:bodyPr>
          <a:lstStyle/>
          <a:p>
            <a:pPr marL="285750" indent="-285750">
              <a:buFont typeface="Arial" panose="020B0604020202020204" pitchFamily="34" charset="0"/>
              <a:buChar char="•"/>
            </a:pPr>
            <a:r>
              <a:rPr lang="en-US" dirty="0"/>
              <a:t>Each query </a:t>
            </a:r>
            <a:r>
              <a:rPr lang="en-US" i="1" dirty="0"/>
              <a:t>q</a:t>
            </a:r>
            <a:r>
              <a:rPr lang="en-US" dirty="0"/>
              <a:t> is processed separately</a:t>
            </a:r>
          </a:p>
          <a:p>
            <a:pPr marL="285750" indent="-285750">
              <a:buFont typeface="Arial" panose="020B0604020202020204" pitchFamily="34" charset="0"/>
              <a:buChar char="•"/>
            </a:pPr>
            <a:r>
              <a:rPr lang="en-US" dirty="0"/>
              <a:t>Uncoordinated cache use leads to thrashing</a:t>
            </a:r>
          </a:p>
          <a:p>
            <a:pPr marL="285750" indent="-285750">
              <a:buFont typeface="Arial" panose="020B0604020202020204" pitchFamily="34" charset="0"/>
              <a:buChar char="•"/>
            </a:pPr>
            <a:r>
              <a:rPr lang="en-US" dirty="0"/>
              <a:t>Bonus redundancies</a:t>
            </a:r>
          </a:p>
        </p:txBody>
      </p:sp>
      <p:sp>
        <p:nvSpPr>
          <p:cNvPr id="9" name="TextBox 8">
            <a:extLst>
              <a:ext uri="{FF2B5EF4-FFF2-40B4-BE49-F238E27FC236}">
                <a16:creationId xmlns:a16="http://schemas.microsoft.com/office/drawing/2014/main" id="{E45B1D13-FE6D-7985-8095-45B3223A6C30}"/>
              </a:ext>
            </a:extLst>
          </p:cNvPr>
          <p:cNvSpPr txBox="1"/>
          <p:nvPr/>
        </p:nvSpPr>
        <p:spPr>
          <a:xfrm>
            <a:off x="3037114" y="1828800"/>
            <a:ext cx="1048685" cy="307777"/>
          </a:xfrm>
          <a:prstGeom prst="rect">
            <a:avLst/>
          </a:prstGeom>
          <a:noFill/>
        </p:spPr>
        <p:txBody>
          <a:bodyPr wrap="none" rtlCol="0">
            <a:spAutoFit/>
          </a:bodyPr>
          <a:lstStyle/>
          <a:p>
            <a:r>
              <a:rPr lang="en-US" i="1" dirty="0"/>
              <a:t>Inter-query</a:t>
            </a:r>
          </a:p>
        </p:txBody>
      </p:sp>
    </p:spTree>
    <p:extLst>
      <p:ext uri="{BB962C8B-B14F-4D97-AF65-F5344CB8AC3E}">
        <p14:creationId xmlns:p14="http://schemas.microsoft.com/office/powerpoint/2010/main" val="2982797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
          <a:extLst>
            <a:ext uri="{FF2B5EF4-FFF2-40B4-BE49-F238E27FC236}">
              <a16:creationId xmlns:a16="http://schemas.microsoft.com/office/drawing/2014/main" id="{8DC0C1D7-9B73-F469-F9B2-A7A5179D658D}"/>
            </a:ext>
          </a:extLst>
        </p:cNvPr>
        <p:cNvGrpSpPr/>
        <p:nvPr/>
      </p:nvGrpSpPr>
      <p:grpSpPr>
        <a:xfrm>
          <a:off x="0" y="0"/>
          <a:ext cx="0" cy="0"/>
          <a:chOff x="0" y="0"/>
          <a:chExt cx="0" cy="0"/>
        </a:xfrm>
      </p:grpSpPr>
      <p:sp>
        <p:nvSpPr>
          <p:cNvPr id="65" name="Google Shape;65;p14">
            <a:extLst>
              <a:ext uri="{FF2B5EF4-FFF2-40B4-BE49-F238E27FC236}">
                <a16:creationId xmlns:a16="http://schemas.microsoft.com/office/drawing/2014/main" id="{DC7AADF9-3405-52EB-815E-2059ACB65DEF}"/>
              </a:ext>
            </a:extLst>
          </p:cNvPr>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rtl="0">
              <a:spcBef>
                <a:spcPts val="0"/>
              </a:spcBef>
              <a:spcAft>
                <a:spcPts val="0"/>
              </a:spcAft>
              <a:buNone/>
            </a:pPr>
            <a:r>
              <a:rPr lang="en-GB" sz="1800" dirty="0"/>
              <a:t>Existing Graph Processing Systems (2021)</a:t>
            </a:r>
            <a:endParaRPr sz="1600" dirty="0"/>
          </a:p>
        </p:txBody>
      </p:sp>
      <p:pic>
        <p:nvPicPr>
          <p:cNvPr id="3" name="Picture 2">
            <a:extLst>
              <a:ext uri="{FF2B5EF4-FFF2-40B4-BE49-F238E27FC236}">
                <a16:creationId xmlns:a16="http://schemas.microsoft.com/office/drawing/2014/main" id="{A875C6DF-3E0C-6F6F-D7EA-D0495CB0DBEA}"/>
              </a:ext>
            </a:extLst>
          </p:cNvPr>
          <p:cNvPicPr>
            <a:picLocks noChangeAspect="1"/>
          </p:cNvPicPr>
          <p:nvPr/>
        </p:nvPicPr>
        <p:blipFill>
          <a:blip r:embed="rId3"/>
          <a:stretch>
            <a:fillRect/>
          </a:stretch>
        </p:blipFill>
        <p:spPr>
          <a:xfrm>
            <a:off x="493097" y="1940069"/>
            <a:ext cx="7772400" cy="1513965"/>
          </a:xfrm>
          <a:prstGeom prst="rect">
            <a:avLst/>
          </a:prstGeom>
        </p:spPr>
      </p:pic>
      <p:sp>
        <p:nvSpPr>
          <p:cNvPr id="2" name="TextBox 1">
            <a:extLst>
              <a:ext uri="{FF2B5EF4-FFF2-40B4-BE49-F238E27FC236}">
                <a16:creationId xmlns:a16="http://schemas.microsoft.com/office/drawing/2014/main" id="{3D51FDDC-C58F-B95B-C961-FEBB7FAC71C0}"/>
              </a:ext>
            </a:extLst>
          </p:cNvPr>
          <p:cNvSpPr txBox="1"/>
          <p:nvPr/>
        </p:nvSpPr>
        <p:spPr>
          <a:xfrm>
            <a:off x="6650439" y="1227864"/>
            <a:ext cx="2073003" cy="630942"/>
          </a:xfrm>
          <a:prstGeom prst="rect">
            <a:avLst/>
          </a:prstGeom>
          <a:noFill/>
        </p:spPr>
        <p:txBody>
          <a:bodyPr wrap="none" rtlCol="0">
            <a:spAutoFit/>
          </a:bodyPr>
          <a:lstStyle/>
          <a:p>
            <a:r>
              <a:rPr lang="en-US" sz="700" dirty="0"/>
              <a:t>State of the art DSL (domain specific language)</a:t>
            </a:r>
            <a:br>
              <a:rPr lang="en-US" sz="700" dirty="0"/>
            </a:br>
            <a:r>
              <a:rPr lang="en-US" sz="700" dirty="0"/>
              <a:t>Cache-optimized to break graph into LLC-</a:t>
            </a:r>
          </a:p>
          <a:p>
            <a:r>
              <a:rPr lang="en-US" sz="700" dirty="0"/>
              <a:t>size segments and prevent random access</a:t>
            </a:r>
            <a:br>
              <a:rPr lang="en-US" sz="700" dirty="0"/>
            </a:br>
            <a:r>
              <a:rPr lang="en-US" sz="700" dirty="0"/>
              <a:t>within the cache.</a:t>
            </a:r>
            <a:br>
              <a:rPr lang="en-US" sz="700" dirty="0"/>
            </a:br>
            <a:r>
              <a:rPr lang="en-US" sz="700" dirty="0"/>
              <a:t>Not great for inter-query parallelism.</a:t>
            </a:r>
          </a:p>
        </p:txBody>
      </p:sp>
      <p:pic>
        <p:nvPicPr>
          <p:cNvPr id="5" name="Picture 4">
            <a:extLst>
              <a:ext uri="{FF2B5EF4-FFF2-40B4-BE49-F238E27FC236}">
                <a16:creationId xmlns:a16="http://schemas.microsoft.com/office/drawing/2014/main" id="{E1C67CD6-991D-ABFB-EB18-CC5474A0C901}"/>
              </a:ext>
            </a:extLst>
          </p:cNvPr>
          <p:cNvPicPr>
            <a:picLocks noChangeAspect="1"/>
          </p:cNvPicPr>
          <p:nvPr/>
        </p:nvPicPr>
        <p:blipFill>
          <a:blip r:embed="rId4"/>
          <a:stretch>
            <a:fillRect/>
          </a:stretch>
        </p:blipFill>
        <p:spPr>
          <a:xfrm>
            <a:off x="3876669" y="3548108"/>
            <a:ext cx="2706985" cy="911679"/>
          </a:xfrm>
          <a:prstGeom prst="rect">
            <a:avLst/>
          </a:prstGeom>
        </p:spPr>
      </p:pic>
      <p:sp>
        <p:nvSpPr>
          <p:cNvPr id="6" name="Freeform 5">
            <a:extLst>
              <a:ext uri="{FF2B5EF4-FFF2-40B4-BE49-F238E27FC236}">
                <a16:creationId xmlns:a16="http://schemas.microsoft.com/office/drawing/2014/main" id="{518235E5-948E-0276-246E-FCD5DF95CA28}"/>
              </a:ext>
            </a:extLst>
          </p:cNvPr>
          <p:cNvSpPr/>
          <p:nvPr/>
        </p:nvSpPr>
        <p:spPr>
          <a:xfrm>
            <a:off x="2656632" y="3535297"/>
            <a:ext cx="1159328" cy="465364"/>
          </a:xfrm>
          <a:custGeom>
            <a:avLst/>
            <a:gdLst>
              <a:gd name="connsiteX0" fmla="*/ 0 w 1159328"/>
              <a:gd name="connsiteY0" fmla="*/ 0 h 465364"/>
              <a:gd name="connsiteX1" fmla="*/ 465364 w 1159328"/>
              <a:gd name="connsiteY1" fmla="*/ 465364 h 465364"/>
              <a:gd name="connsiteX2" fmla="*/ 1159328 w 1159328"/>
              <a:gd name="connsiteY2" fmla="*/ 465364 h 465364"/>
            </a:gdLst>
            <a:ahLst/>
            <a:cxnLst>
              <a:cxn ang="0">
                <a:pos x="connsiteX0" y="connsiteY0"/>
              </a:cxn>
              <a:cxn ang="0">
                <a:pos x="connsiteX1" y="connsiteY1"/>
              </a:cxn>
              <a:cxn ang="0">
                <a:pos x="connsiteX2" y="connsiteY2"/>
              </a:cxn>
            </a:cxnLst>
            <a:rect l="l" t="t" r="r" b="b"/>
            <a:pathLst>
              <a:path w="1159328" h="465364">
                <a:moveTo>
                  <a:pt x="0" y="0"/>
                </a:moveTo>
                <a:lnTo>
                  <a:pt x="465364" y="465364"/>
                </a:lnTo>
                <a:lnTo>
                  <a:pt x="1159328" y="465364"/>
                </a:lnTo>
              </a:path>
            </a:pathLst>
          </a:custGeom>
          <a:ln>
            <a:solidFill>
              <a:srgbClr val="001CFF"/>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Freeform 7">
            <a:extLst>
              <a:ext uri="{FF2B5EF4-FFF2-40B4-BE49-F238E27FC236}">
                <a16:creationId xmlns:a16="http://schemas.microsoft.com/office/drawing/2014/main" id="{EA4CA62D-2455-E718-5B76-E6EC3635CF19}"/>
              </a:ext>
            </a:extLst>
          </p:cNvPr>
          <p:cNvSpPr/>
          <p:nvPr/>
        </p:nvSpPr>
        <p:spPr>
          <a:xfrm flipV="1">
            <a:off x="6205375" y="1581311"/>
            <a:ext cx="378279" cy="358758"/>
          </a:xfrm>
          <a:custGeom>
            <a:avLst/>
            <a:gdLst>
              <a:gd name="connsiteX0" fmla="*/ 0 w 1159328"/>
              <a:gd name="connsiteY0" fmla="*/ 0 h 465364"/>
              <a:gd name="connsiteX1" fmla="*/ 465364 w 1159328"/>
              <a:gd name="connsiteY1" fmla="*/ 465364 h 465364"/>
              <a:gd name="connsiteX2" fmla="*/ 1159328 w 1159328"/>
              <a:gd name="connsiteY2" fmla="*/ 465364 h 465364"/>
            </a:gdLst>
            <a:ahLst/>
            <a:cxnLst>
              <a:cxn ang="0">
                <a:pos x="connsiteX0" y="connsiteY0"/>
              </a:cxn>
              <a:cxn ang="0">
                <a:pos x="connsiteX1" y="connsiteY1"/>
              </a:cxn>
              <a:cxn ang="0">
                <a:pos x="connsiteX2" y="connsiteY2"/>
              </a:cxn>
            </a:cxnLst>
            <a:rect l="l" t="t" r="r" b="b"/>
            <a:pathLst>
              <a:path w="1159328" h="465364">
                <a:moveTo>
                  <a:pt x="0" y="0"/>
                </a:moveTo>
                <a:lnTo>
                  <a:pt x="465364" y="465364"/>
                </a:lnTo>
                <a:lnTo>
                  <a:pt x="1159328" y="465364"/>
                </a:lnTo>
              </a:path>
            </a:pathLst>
          </a:custGeom>
          <a:ln>
            <a:solidFill>
              <a:srgbClr val="001CFF"/>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7A0C84A6-A7F5-35DA-76AD-8646BE4CC88E}"/>
              </a:ext>
            </a:extLst>
          </p:cNvPr>
          <p:cNvSpPr txBox="1"/>
          <p:nvPr/>
        </p:nvSpPr>
        <p:spPr>
          <a:xfrm>
            <a:off x="1908179" y="1507610"/>
            <a:ext cx="1601721" cy="307777"/>
          </a:xfrm>
          <a:prstGeom prst="rect">
            <a:avLst/>
          </a:prstGeom>
          <a:noFill/>
        </p:spPr>
        <p:txBody>
          <a:bodyPr wrap="none" rtlCol="0">
            <a:spAutoFit/>
          </a:bodyPr>
          <a:lstStyle/>
          <a:p>
            <a:r>
              <a:rPr lang="en-US" sz="700" dirty="0"/>
              <a:t>Fastest implementation, maintained</a:t>
            </a:r>
          </a:p>
          <a:p>
            <a:r>
              <a:rPr lang="en-US" sz="700" dirty="0"/>
              <a:t>The authors &lt;333 </a:t>
            </a:r>
            <a:r>
              <a:rPr lang="en-US" sz="700" dirty="0" err="1"/>
              <a:t>Ligra</a:t>
            </a:r>
            <a:endParaRPr lang="en-US" sz="700" dirty="0"/>
          </a:p>
        </p:txBody>
      </p:sp>
      <p:sp>
        <p:nvSpPr>
          <p:cNvPr id="11" name="TextBox 10">
            <a:extLst>
              <a:ext uri="{FF2B5EF4-FFF2-40B4-BE49-F238E27FC236}">
                <a16:creationId xmlns:a16="http://schemas.microsoft.com/office/drawing/2014/main" id="{A82FC14C-E604-6FDC-0DA1-179F6087438D}"/>
              </a:ext>
            </a:extLst>
          </p:cNvPr>
          <p:cNvSpPr txBox="1"/>
          <p:nvPr/>
        </p:nvSpPr>
        <p:spPr>
          <a:xfrm>
            <a:off x="4025511" y="1294764"/>
            <a:ext cx="2113079" cy="307777"/>
          </a:xfrm>
          <a:prstGeom prst="rect">
            <a:avLst/>
          </a:prstGeom>
          <a:noFill/>
        </p:spPr>
        <p:txBody>
          <a:bodyPr wrap="none" rtlCol="0">
            <a:spAutoFit/>
          </a:bodyPr>
          <a:lstStyle/>
          <a:p>
            <a:r>
              <a:rPr lang="en-US" sz="700" dirty="0"/>
              <a:t>Distributed graph processing system </a:t>
            </a:r>
          </a:p>
          <a:p>
            <a:r>
              <a:rPr lang="en-US" sz="700" dirty="0"/>
              <a:t>Tested with message-passing functions disabled</a:t>
            </a:r>
          </a:p>
        </p:txBody>
      </p:sp>
      <p:sp>
        <p:nvSpPr>
          <p:cNvPr id="12" name="Freeform 11">
            <a:extLst>
              <a:ext uri="{FF2B5EF4-FFF2-40B4-BE49-F238E27FC236}">
                <a16:creationId xmlns:a16="http://schemas.microsoft.com/office/drawing/2014/main" id="{5BFAC6D1-5261-E352-AF4F-4C79F32272CA}"/>
              </a:ext>
            </a:extLst>
          </p:cNvPr>
          <p:cNvSpPr/>
          <p:nvPr/>
        </p:nvSpPr>
        <p:spPr>
          <a:xfrm rot="16200000" flipV="1">
            <a:off x="4188470" y="1758224"/>
            <a:ext cx="670124" cy="358758"/>
          </a:xfrm>
          <a:custGeom>
            <a:avLst/>
            <a:gdLst>
              <a:gd name="connsiteX0" fmla="*/ 0 w 1159328"/>
              <a:gd name="connsiteY0" fmla="*/ 0 h 465364"/>
              <a:gd name="connsiteX1" fmla="*/ 465364 w 1159328"/>
              <a:gd name="connsiteY1" fmla="*/ 465364 h 465364"/>
              <a:gd name="connsiteX2" fmla="*/ 1159328 w 1159328"/>
              <a:gd name="connsiteY2" fmla="*/ 465364 h 465364"/>
            </a:gdLst>
            <a:ahLst/>
            <a:cxnLst>
              <a:cxn ang="0">
                <a:pos x="connsiteX0" y="connsiteY0"/>
              </a:cxn>
              <a:cxn ang="0">
                <a:pos x="connsiteX1" y="connsiteY1"/>
              </a:cxn>
              <a:cxn ang="0">
                <a:pos x="connsiteX2" y="connsiteY2"/>
              </a:cxn>
            </a:cxnLst>
            <a:rect l="l" t="t" r="r" b="b"/>
            <a:pathLst>
              <a:path w="1159328" h="465364">
                <a:moveTo>
                  <a:pt x="0" y="0"/>
                </a:moveTo>
                <a:lnTo>
                  <a:pt x="465364" y="465364"/>
                </a:lnTo>
                <a:lnTo>
                  <a:pt x="1159328" y="465364"/>
                </a:lnTo>
              </a:path>
            </a:pathLst>
          </a:custGeom>
          <a:ln>
            <a:solidFill>
              <a:srgbClr val="001CFF"/>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3" name="Freeform 12">
            <a:extLst>
              <a:ext uri="{FF2B5EF4-FFF2-40B4-BE49-F238E27FC236}">
                <a16:creationId xmlns:a16="http://schemas.microsoft.com/office/drawing/2014/main" id="{381E84FC-A9EC-EC3F-26C6-CA1080B036E0}"/>
              </a:ext>
            </a:extLst>
          </p:cNvPr>
          <p:cNvSpPr/>
          <p:nvPr/>
        </p:nvSpPr>
        <p:spPr>
          <a:xfrm flipH="1" flipV="1">
            <a:off x="3138326" y="1733711"/>
            <a:ext cx="550952" cy="489060"/>
          </a:xfrm>
          <a:custGeom>
            <a:avLst/>
            <a:gdLst>
              <a:gd name="connsiteX0" fmla="*/ 0 w 1159328"/>
              <a:gd name="connsiteY0" fmla="*/ 0 h 465364"/>
              <a:gd name="connsiteX1" fmla="*/ 465364 w 1159328"/>
              <a:gd name="connsiteY1" fmla="*/ 465364 h 465364"/>
              <a:gd name="connsiteX2" fmla="*/ 1159328 w 1159328"/>
              <a:gd name="connsiteY2" fmla="*/ 465364 h 465364"/>
            </a:gdLst>
            <a:ahLst/>
            <a:cxnLst>
              <a:cxn ang="0">
                <a:pos x="connsiteX0" y="connsiteY0"/>
              </a:cxn>
              <a:cxn ang="0">
                <a:pos x="connsiteX1" y="connsiteY1"/>
              </a:cxn>
              <a:cxn ang="0">
                <a:pos x="connsiteX2" y="connsiteY2"/>
              </a:cxn>
            </a:cxnLst>
            <a:rect l="l" t="t" r="r" b="b"/>
            <a:pathLst>
              <a:path w="1159328" h="465364">
                <a:moveTo>
                  <a:pt x="0" y="0"/>
                </a:moveTo>
                <a:lnTo>
                  <a:pt x="465364" y="465364"/>
                </a:lnTo>
                <a:lnTo>
                  <a:pt x="1159328" y="465364"/>
                </a:lnTo>
              </a:path>
            </a:pathLst>
          </a:custGeom>
          <a:ln>
            <a:solidFill>
              <a:srgbClr val="001CFF"/>
            </a:solidFill>
            <a:tailEnd type="triangle"/>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70370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905</TotalTime>
  <Words>1662</Words>
  <Application>Microsoft Macintosh PowerPoint</Application>
  <PresentationFormat>On-screen Show (16:9)</PresentationFormat>
  <Paragraphs>199</Paragraphs>
  <Slides>28</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Helvetica Neue Light</vt:lpstr>
      <vt:lpstr>Helvetica Neue</vt:lpstr>
      <vt:lpstr>Arial</vt:lpstr>
      <vt:lpstr>Simple Light</vt:lpstr>
      <vt:lpstr>Cache-Efficient Fork-Processing Patterns on Large Graphs</vt:lpstr>
      <vt:lpstr>Cache-Efficient Fork-Processing Patterns on Large Graphs</vt:lpstr>
      <vt:lpstr>Cache-Efficient Fork-Processing Patterns on Large Graphs</vt:lpstr>
      <vt:lpstr>Fork</vt:lpstr>
      <vt:lpstr>ForkGraph</vt:lpstr>
      <vt:lpstr>The Fork-Processing Pattern (FPP)</vt:lpstr>
      <vt:lpstr>This leads to a tremendous amount of redundancy and LLC misses.</vt:lpstr>
      <vt:lpstr>Where are the LLC misses coming from?</vt:lpstr>
      <vt:lpstr>Existing Graph Processing Systems (2021)</vt:lpstr>
      <vt:lpstr>ForkGraph (à la Ligra)</vt:lpstr>
      <vt:lpstr>Challenges with intra- and inter-partition parallelism</vt:lpstr>
      <vt:lpstr>Outstanding questions in intra- and inter-partition parallelism</vt:lpstr>
      <vt:lpstr>ForkGraph’s approach to efficient parallelization</vt:lpstr>
      <vt:lpstr>Execution flow</vt:lpstr>
      <vt:lpstr>Execution flow</vt:lpstr>
      <vt:lpstr>PowerPoint Presentation</vt:lpstr>
      <vt:lpstr>INTRA: Query-Centric Operation Consolidation</vt:lpstr>
      <vt:lpstr>INTRA: Prioritizing Consolidated Queries</vt:lpstr>
      <vt:lpstr>INTER: Heuristic-Based Yielding</vt:lpstr>
      <vt:lpstr>INTER: Priority-Based Scheduling</vt:lpstr>
      <vt:lpstr>Effect of individual techniques*</vt:lpstr>
      <vt:lpstr>Experimental Evaluation</vt:lpstr>
      <vt:lpstr>Hardware setup and implementation</vt:lpstr>
      <vt:lpstr>Graphs tested</vt:lpstr>
      <vt:lpstr>Overall performance</vt:lpstr>
      <vt:lpstr>Cache performance</vt:lpstr>
      <vt:lpstr>Bonus findings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Natasha Hirt</cp:lastModifiedBy>
  <cp:revision>2</cp:revision>
  <dcterms:modified xsi:type="dcterms:W3CDTF">2025-10-09T12:17:22Z</dcterms:modified>
</cp:coreProperties>
</file>